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1749" r:id="rId5"/>
    <p:sldId id="1775" r:id="rId6"/>
    <p:sldId id="1756" r:id="rId7"/>
    <p:sldId id="1776" r:id="rId8"/>
    <p:sldId id="1771" r:id="rId9"/>
    <p:sldId id="549" r:id="rId10"/>
    <p:sldId id="1760" r:id="rId1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0" userDrawn="1">
          <p15:clr>
            <a:srgbClr val="A4A3A4"/>
          </p15:clr>
        </p15:guide>
        <p15:guide id="2" pos="7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FE7C01-34D3-03C0-C102-7FA483569397}" name="Hutchison, Casey O" initials="HO" userId="S::casey.o.hutchison@hud.gov::be56a5c5-7850-428a-a77c-fd4f9fd91017" providerId="AD"/>
  <p188:author id="{4CCC7016-0D74-9813-D034-C3E89539556F}" name="Baietti, Joseph   A" initials="BJA" userId="S::Joseph.A.Baietti@hud.gov::65b92dcd-6d04-4881-b4a9-7e45e8d93edb" providerId="AD"/>
  <p188:author id="{1B579228-1BAB-80EF-D8D7-8DA1E8431D39}" name="Larson, Jennifer L" initials="LJL" userId="S::Jennifer.Larson@HUD.GOV::fe81a9f6-5546-45d9-9c8b-c443c186e53a" providerId="AD"/>
  <p188:author id="{A8154735-3931-15BB-4864-E52156A6D543}" name="Rein, Elena P" initials="REP" userId="Rein, Elena P" providerId="None"/>
  <p188:author id="{2CAFF635-F1CE-456E-5EDF-0E158D8FE745}" name="Liane Houseknecht" initials="" userId="S::liane.houseknecht@fedpg.com::c0d8992b-71f1-480c-8b45-c70c14756cec" providerId="AD"/>
  <p188:author id="{D1854844-4261-C22E-F5FB-D6B9730A04BE}" name="Baietti, Joseph   A" initials="BA" userId="S::joseph.a.baietti@hud.gov::65b92dcd-6d04-4881-b4a9-7e45e8d93edb" providerId="AD"/>
  <p188:author id="{E237A054-3096-BE94-2DE7-9E944D9F52D5}" name="Weiss, Elayne B" initials="WEB" userId="S::Elayne.B.Weiss@HUD.GOV::877c2fa7-6987-4cc4-806f-45629ff73282" providerId="AD"/>
  <p188:author id="{63AFC356-86C0-084E-37E6-2586164612EB}" name="Rein, Elena P" initials="RP" userId="S::elena.p.rein@hud.gov::886dc381-fac5-45f6-9a5a-deb36d62eb84" providerId="AD"/>
  <p188:author id="{4C8B1357-BD59-AD54-6421-AF7FDEA0A7D4}" name="Houseknecht (Ctr), Liane S" initials="HS" userId="S::liane.s.houseknecht@hud.gov::bdab393e-a803-40fd-b1df-13fae8f3c475" providerId="AD"/>
  <p188:author id="{DB10BC6D-CF69-5204-D5C9-94A5D12D5B21}" name="Larson, Jennifer L" initials="LL" userId="S::jennifer.larson@hud.gov::fe81a9f6-5546-45d9-9c8b-c443c186e53a" providerId="AD"/>
  <p188:author id="{470F636E-122A-1CCA-491B-26891092A158}" name="Shultz, Nathan A" initials="SNA" userId="S::Nathan.Shultz@HUD.GOV::e6c0c48d-cda3-489a-af12-272ca65bd50e" providerId="AD"/>
  <p188:author id="{75F04784-39B3-E774-BB20-40EC0352F278}" name="Hutchison, Casey O" initials="HCO" userId="S::Casey.O.Hutchison@hud.gov::be56a5c5-7850-428a-a77c-fd4f9fd91017" providerId="AD"/>
  <p188:author id="{9B89EE88-FC54-B7CC-C54D-3718542191F6}" name="Ally Jevens" initials="AJ" userId="S::ally.jevens@fedpg.com::23926971-07d2-4f56-aeae-31543762855f" providerId="AD"/>
  <p188:author id="{67DFDC91-4923-49F5-A610-6C9FFBF81729}" name="Carpenter-Porritt, Carolyn" initials="CC" userId="S::carolyn.carpenter.porritt@hud.gov::5f3d6110-9841-402e-b866-e6e8dc6513af" providerId="AD"/>
  <p188:author id="{D489E5A6-0580-BE20-1B45-7009A9886775}" name="Rein, Elena P" initials="REP" userId="S::Elena.P.Rein@hud.gov::886dc381-fac5-45f6-9a5a-deb36d62eb84" providerId="AD"/>
  <p188:author id="{A75563A9-7FF0-7A62-6FDE-C96270EA865E}" name="Porritt, Carolyn C" initials="PC" userId="S::carolyn.c.porritt@hud.gov::5f3d6110-9841-402e-b866-e6e8dc6513af" providerId="AD"/>
  <p188:author id="{EB5D57B7-37F2-3506-E884-4ACD569A16E1}" name="Rein, Elena P" initials="REP" userId="S::elena.p.rein@hud.gov::c87ae2d6-1b0b-483a-9273-a55b52d85e5e" providerId="AD"/>
  <p188:author id="{984478C8-F602-C6B5-9C2E-322A7198266C}" name="Molseed, Sarah L" initials="MSL" userId="S::Sarah.L.Molseed@HUD.GOV::7cec022d-c642-41b8-807f-b9d738464e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2E"/>
    <a:srgbClr val="017069"/>
    <a:srgbClr val="003F95"/>
    <a:srgbClr val="E6E6E6"/>
    <a:srgbClr val="009EE8"/>
    <a:srgbClr val="004AAD"/>
    <a:srgbClr val="007A7B"/>
    <a:srgbClr val="EAE8D9"/>
    <a:srgbClr val="24306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C790A-0507-4FC7-B10C-CEE08CE9E4E0}" v="5" dt="2023-10-23T19:45:17.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20" autoAdjust="0"/>
  </p:normalViewPr>
  <p:slideViewPr>
    <p:cSldViewPr snapToGrid="0">
      <p:cViewPr varScale="1">
        <p:scale>
          <a:sx n="50" d="100"/>
          <a:sy n="50" d="100"/>
        </p:scale>
        <p:origin x="1188" y="32"/>
      </p:cViewPr>
      <p:guideLst>
        <p:guide orient="horz" pos="36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y, William A" userId="d9071cbf-edee-4c93-9b81-dacf20f69948" providerId="ADAL" clId="{D82C790A-0507-4FC7-B10C-CEE08CE9E4E0}"/>
    <pc:docChg chg="undo custSel addSld delSld modSld">
      <pc:chgData name="Lavy, William A" userId="d9071cbf-edee-4c93-9b81-dacf20f69948" providerId="ADAL" clId="{D82C790A-0507-4FC7-B10C-CEE08CE9E4E0}" dt="2023-10-23T19:46:09.829" v="473" actId="20577"/>
      <pc:docMkLst>
        <pc:docMk/>
      </pc:docMkLst>
      <pc:sldChg chg="add">
        <pc:chgData name="Lavy, William A" userId="d9071cbf-edee-4c93-9b81-dacf20f69948" providerId="ADAL" clId="{D82C790A-0507-4FC7-B10C-CEE08CE9E4E0}" dt="2023-10-23T19:29:03.492" v="0"/>
        <pc:sldMkLst>
          <pc:docMk/>
          <pc:sldMk cId="1098060212" sldId="549"/>
        </pc:sldMkLst>
      </pc:sldChg>
      <pc:sldChg chg="addSp modSp mod">
        <pc:chgData name="Lavy, William A" userId="d9071cbf-edee-4c93-9b81-dacf20f69948" providerId="ADAL" clId="{D82C790A-0507-4FC7-B10C-CEE08CE9E4E0}" dt="2023-10-23T19:46:09.829" v="473" actId="20577"/>
        <pc:sldMkLst>
          <pc:docMk/>
          <pc:sldMk cId="697812281" sldId="1749"/>
        </pc:sldMkLst>
        <pc:spChg chg="add mod">
          <ac:chgData name="Lavy, William A" userId="d9071cbf-edee-4c93-9b81-dacf20f69948" providerId="ADAL" clId="{D82C790A-0507-4FC7-B10C-CEE08CE9E4E0}" dt="2023-10-23T19:45:39.791" v="433" actId="1076"/>
          <ac:spMkLst>
            <pc:docMk/>
            <pc:sldMk cId="697812281" sldId="1749"/>
            <ac:spMk id="2" creationId="{A2F6BD6E-3139-ED50-73E7-87197E570FF5}"/>
          </ac:spMkLst>
        </pc:spChg>
        <pc:spChg chg="mod">
          <ac:chgData name="Lavy, William A" userId="d9071cbf-edee-4c93-9b81-dacf20f69948" providerId="ADAL" clId="{D82C790A-0507-4FC7-B10C-CEE08CE9E4E0}" dt="2023-10-23T19:46:09.829" v="473" actId="20577"/>
          <ac:spMkLst>
            <pc:docMk/>
            <pc:sldMk cId="697812281" sldId="1749"/>
            <ac:spMk id="7" creationId="{0B9CFD5B-678C-5E27-4346-96BF5747114F}"/>
          </ac:spMkLst>
        </pc:spChg>
      </pc:sldChg>
      <pc:sldChg chg="addSp delSp modSp add mod">
        <pc:chgData name="Lavy, William A" userId="d9071cbf-edee-4c93-9b81-dacf20f69948" providerId="ADAL" clId="{D82C790A-0507-4FC7-B10C-CEE08CE9E4E0}" dt="2023-10-23T19:44:34.966" v="367" actId="20577"/>
        <pc:sldMkLst>
          <pc:docMk/>
          <pc:sldMk cId="3596419977" sldId="1760"/>
        </pc:sldMkLst>
        <pc:spChg chg="add mod">
          <ac:chgData name="Lavy, William A" userId="d9071cbf-edee-4c93-9b81-dacf20f69948" providerId="ADAL" clId="{D82C790A-0507-4FC7-B10C-CEE08CE9E4E0}" dt="2023-10-23T19:43:57.684" v="348" actId="1076"/>
          <ac:spMkLst>
            <pc:docMk/>
            <pc:sldMk cId="3596419977" sldId="1760"/>
            <ac:spMk id="2" creationId="{151DD9C0-D47C-E6C7-F444-DE7941981D28}"/>
          </ac:spMkLst>
        </pc:spChg>
        <pc:spChg chg="del mod">
          <ac:chgData name="Lavy, William A" userId="d9071cbf-edee-4c93-9b81-dacf20f69948" providerId="ADAL" clId="{D82C790A-0507-4FC7-B10C-CEE08CE9E4E0}" dt="2023-10-23T19:42:59.640" v="335" actId="21"/>
          <ac:spMkLst>
            <pc:docMk/>
            <pc:sldMk cId="3596419977" sldId="1760"/>
            <ac:spMk id="20" creationId="{B4D26472-88D7-D7D9-183F-9143BEBF64F1}"/>
          </ac:spMkLst>
        </pc:spChg>
        <pc:spChg chg="mod">
          <ac:chgData name="Lavy, William A" userId="d9071cbf-edee-4c93-9b81-dacf20f69948" providerId="ADAL" clId="{D82C790A-0507-4FC7-B10C-CEE08CE9E4E0}" dt="2023-10-23T19:44:10.828" v="349" actId="403"/>
          <ac:spMkLst>
            <pc:docMk/>
            <pc:sldMk cId="3596419977" sldId="1760"/>
            <ac:spMk id="21" creationId="{716EB2A0-C845-13EA-484B-B53A2CD4C93E}"/>
          </ac:spMkLst>
        </pc:spChg>
        <pc:spChg chg="mod">
          <ac:chgData name="Lavy, William A" userId="d9071cbf-edee-4c93-9b81-dacf20f69948" providerId="ADAL" clId="{D82C790A-0507-4FC7-B10C-CEE08CE9E4E0}" dt="2023-10-23T19:44:10.828" v="349" actId="403"/>
          <ac:spMkLst>
            <pc:docMk/>
            <pc:sldMk cId="3596419977" sldId="1760"/>
            <ac:spMk id="22" creationId="{9BA8F31D-B9CD-8874-D9CD-841469106797}"/>
          </ac:spMkLst>
        </pc:spChg>
        <pc:spChg chg="mod">
          <ac:chgData name="Lavy, William A" userId="d9071cbf-edee-4c93-9b81-dacf20f69948" providerId="ADAL" clId="{D82C790A-0507-4FC7-B10C-CEE08CE9E4E0}" dt="2023-10-23T19:44:10.828" v="349" actId="403"/>
          <ac:spMkLst>
            <pc:docMk/>
            <pc:sldMk cId="3596419977" sldId="1760"/>
            <ac:spMk id="23" creationId="{37EA39D6-E02D-4514-05A7-7DD47AC1835A}"/>
          </ac:spMkLst>
        </pc:spChg>
        <pc:spChg chg="mod">
          <ac:chgData name="Lavy, William A" userId="d9071cbf-edee-4c93-9b81-dacf20f69948" providerId="ADAL" clId="{D82C790A-0507-4FC7-B10C-CEE08CE9E4E0}" dt="2023-10-23T19:44:10.828" v="349" actId="403"/>
          <ac:spMkLst>
            <pc:docMk/>
            <pc:sldMk cId="3596419977" sldId="1760"/>
            <ac:spMk id="24" creationId="{12801027-4DA1-E445-BCB0-138D46D53065}"/>
          </ac:spMkLst>
        </pc:spChg>
        <pc:spChg chg="mod">
          <ac:chgData name="Lavy, William A" userId="d9071cbf-edee-4c93-9b81-dacf20f69948" providerId="ADAL" clId="{D82C790A-0507-4FC7-B10C-CEE08CE9E4E0}" dt="2023-10-23T19:44:10.828" v="349" actId="403"/>
          <ac:spMkLst>
            <pc:docMk/>
            <pc:sldMk cId="3596419977" sldId="1760"/>
            <ac:spMk id="25" creationId="{5501A1B5-9B93-4411-8A46-22C48E7DAA69}"/>
          </ac:spMkLst>
        </pc:spChg>
        <pc:spChg chg="mod">
          <ac:chgData name="Lavy, William A" userId="d9071cbf-edee-4c93-9b81-dacf20f69948" providerId="ADAL" clId="{D82C790A-0507-4FC7-B10C-CEE08CE9E4E0}" dt="2023-10-23T19:44:10.828" v="349" actId="403"/>
          <ac:spMkLst>
            <pc:docMk/>
            <pc:sldMk cId="3596419977" sldId="1760"/>
            <ac:spMk id="26" creationId="{7B12DF34-992D-2953-6870-89E2DC3495C1}"/>
          </ac:spMkLst>
        </pc:spChg>
        <pc:spChg chg="mod">
          <ac:chgData name="Lavy, William A" userId="d9071cbf-edee-4c93-9b81-dacf20f69948" providerId="ADAL" clId="{D82C790A-0507-4FC7-B10C-CEE08CE9E4E0}" dt="2023-10-23T19:44:34.966" v="367" actId="20577"/>
          <ac:spMkLst>
            <pc:docMk/>
            <pc:sldMk cId="3596419977" sldId="1760"/>
            <ac:spMk id="27" creationId="{9B56739F-F9D3-BBD3-48ED-682B9F0FC676}"/>
          </ac:spMkLst>
        </pc:spChg>
        <pc:spChg chg="mod">
          <ac:chgData name="Lavy, William A" userId="d9071cbf-edee-4c93-9b81-dacf20f69948" providerId="ADAL" clId="{D82C790A-0507-4FC7-B10C-CEE08CE9E4E0}" dt="2023-10-23T19:44:10.828" v="349" actId="403"/>
          <ac:spMkLst>
            <pc:docMk/>
            <pc:sldMk cId="3596419977" sldId="1760"/>
            <ac:spMk id="28" creationId="{EA329053-2BFB-4926-8336-93FB4D8B1CD8}"/>
          </ac:spMkLst>
        </pc:spChg>
        <pc:spChg chg="del">
          <ac:chgData name="Lavy, William A" userId="d9071cbf-edee-4c93-9b81-dacf20f69948" providerId="ADAL" clId="{D82C790A-0507-4FC7-B10C-CEE08CE9E4E0}" dt="2023-10-23T19:38:01.191" v="186" actId="478"/>
          <ac:spMkLst>
            <pc:docMk/>
            <pc:sldMk cId="3596419977" sldId="1760"/>
            <ac:spMk id="29" creationId="{4A1412A1-EF79-3FF7-4523-99EC18018AEE}"/>
          </ac:spMkLst>
        </pc:spChg>
        <pc:spChg chg="del">
          <ac:chgData name="Lavy, William A" userId="d9071cbf-edee-4c93-9b81-dacf20f69948" providerId="ADAL" clId="{D82C790A-0507-4FC7-B10C-CEE08CE9E4E0}" dt="2023-10-23T19:42:09.008" v="327" actId="478"/>
          <ac:spMkLst>
            <pc:docMk/>
            <pc:sldMk cId="3596419977" sldId="1760"/>
            <ac:spMk id="30" creationId="{C4C65FA0-48E7-F83F-F0AD-932BF165D598}"/>
          </ac:spMkLst>
        </pc:spChg>
        <pc:spChg chg="del">
          <ac:chgData name="Lavy, William A" userId="d9071cbf-edee-4c93-9b81-dacf20f69948" providerId="ADAL" clId="{D82C790A-0507-4FC7-B10C-CEE08CE9E4E0}" dt="2023-10-23T19:42:11.246" v="328" actId="478"/>
          <ac:spMkLst>
            <pc:docMk/>
            <pc:sldMk cId="3596419977" sldId="1760"/>
            <ac:spMk id="31" creationId="{61BC0D6F-FF4B-AADF-99BF-502A57160EE6}"/>
          </ac:spMkLst>
        </pc:spChg>
        <pc:spChg chg="del topLvl">
          <ac:chgData name="Lavy, William A" userId="d9071cbf-edee-4c93-9b81-dacf20f69948" providerId="ADAL" clId="{D82C790A-0507-4FC7-B10C-CEE08CE9E4E0}" dt="2023-10-23T19:40:11.638" v="222" actId="478"/>
          <ac:spMkLst>
            <pc:docMk/>
            <pc:sldMk cId="3596419977" sldId="1760"/>
            <ac:spMk id="32" creationId="{76315A06-34B1-0029-EC68-6A283D3D7315}"/>
          </ac:spMkLst>
        </pc:spChg>
        <pc:spChg chg="del">
          <ac:chgData name="Lavy, William A" userId="d9071cbf-edee-4c93-9b81-dacf20f69948" providerId="ADAL" clId="{D82C790A-0507-4FC7-B10C-CEE08CE9E4E0}" dt="2023-10-23T19:40:07.081" v="221" actId="478"/>
          <ac:spMkLst>
            <pc:docMk/>
            <pc:sldMk cId="3596419977" sldId="1760"/>
            <ac:spMk id="33" creationId="{9344D68E-8956-F2A2-3AC8-19DF4B5DB84C}"/>
          </ac:spMkLst>
        </pc:spChg>
        <pc:grpChg chg="mod topLvl">
          <ac:chgData name="Lavy, William A" userId="d9071cbf-edee-4c93-9b81-dacf20f69948" providerId="ADAL" clId="{D82C790A-0507-4FC7-B10C-CEE08CE9E4E0}" dt="2023-10-23T19:43:17.714" v="341" actId="1076"/>
          <ac:grpSpMkLst>
            <pc:docMk/>
            <pc:sldMk cId="3596419977" sldId="1760"/>
            <ac:grpSpMk id="19" creationId="{B4BACDCE-B18D-8164-0830-4831D35D5DCC}"/>
          </ac:grpSpMkLst>
        </pc:grpChg>
        <pc:grpChg chg="del">
          <ac:chgData name="Lavy, William A" userId="d9071cbf-edee-4c93-9b81-dacf20f69948" providerId="ADAL" clId="{D82C790A-0507-4FC7-B10C-CEE08CE9E4E0}" dt="2023-10-23T19:40:11.638" v="222" actId="478"/>
          <ac:grpSpMkLst>
            <pc:docMk/>
            <pc:sldMk cId="3596419977" sldId="1760"/>
            <ac:grpSpMk id="34" creationId="{B72A980E-A29A-ACED-7211-E5169076FC0A}"/>
          </ac:grpSpMkLst>
        </pc:grpChg>
      </pc:sldChg>
      <pc:sldChg chg="delSp modSp add del mod">
        <pc:chgData name="Lavy, William A" userId="d9071cbf-edee-4c93-9b81-dacf20f69948" providerId="ADAL" clId="{D82C790A-0507-4FC7-B10C-CEE08CE9E4E0}" dt="2023-10-23T19:43:43.683" v="346" actId="47"/>
        <pc:sldMkLst>
          <pc:docMk/>
          <pc:sldMk cId="1203864076" sldId="1777"/>
        </pc:sldMkLst>
        <pc:spChg chg="mod">
          <ac:chgData name="Lavy, William A" userId="d9071cbf-edee-4c93-9b81-dacf20f69948" providerId="ADAL" clId="{D82C790A-0507-4FC7-B10C-CEE08CE9E4E0}" dt="2023-10-23T19:30:10.310" v="3"/>
          <ac:spMkLst>
            <pc:docMk/>
            <pc:sldMk cId="1203864076" sldId="1777"/>
            <ac:spMk id="2" creationId="{77E4B2E1-C56B-82DA-89DA-4C347F4CC1B2}"/>
          </ac:spMkLst>
        </pc:spChg>
        <pc:spChg chg="mod">
          <ac:chgData name="Lavy, William A" userId="d9071cbf-edee-4c93-9b81-dacf20f69948" providerId="ADAL" clId="{D82C790A-0507-4FC7-B10C-CEE08CE9E4E0}" dt="2023-10-23T19:32:49.584" v="47" actId="1076"/>
          <ac:spMkLst>
            <pc:docMk/>
            <pc:sldMk cId="1203864076" sldId="1777"/>
            <ac:spMk id="3" creationId="{009ED974-4C82-96F3-DB2C-B0DE41762787}"/>
          </ac:spMkLst>
        </pc:spChg>
        <pc:spChg chg="del">
          <ac:chgData name="Lavy, William A" userId="d9071cbf-edee-4c93-9b81-dacf20f69948" providerId="ADAL" clId="{D82C790A-0507-4FC7-B10C-CEE08CE9E4E0}" dt="2023-10-23T19:30:27.340" v="5" actId="478"/>
          <ac:spMkLst>
            <pc:docMk/>
            <pc:sldMk cId="1203864076" sldId="1777"/>
            <ac:spMk id="6" creationId="{52D3175D-6216-8B20-DD07-93E165E19895}"/>
          </ac:spMkLst>
        </pc:spChg>
        <pc:spChg chg="mod">
          <ac:chgData name="Lavy, William A" userId="d9071cbf-edee-4c93-9b81-dacf20f69948" providerId="ADAL" clId="{D82C790A-0507-4FC7-B10C-CEE08CE9E4E0}" dt="2023-10-23T19:30:38.296" v="6" actId="1076"/>
          <ac:spMkLst>
            <pc:docMk/>
            <pc:sldMk cId="1203864076" sldId="1777"/>
            <ac:spMk id="7" creationId="{C5E7E18F-1D88-1531-AC34-6D04690D534A}"/>
          </ac:spMkLst>
        </pc:spChg>
      </pc:sldChg>
      <pc:sldChg chg="del">
        <pc:chgData name="Lavy, William A" userId="d9071cbf-edee-4c93-9b81-dacf20f69948" providerId="ADAL" clId="{D82C790A-0507-4FC7-B10C-CEE08CE9E4E0}" dt="2023-10-23T19:29:22.103" v="1" actId="47"/>
        <pc:sldMkLst>
          <pc:docMk/>
          <pc:sldMk cId="2741601824" sldId="177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6229E-0284-42FE-BC85-D05AC45A04D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9CD940B-C16B-4833-BD25-FBC83A3DF383}">
      <dgm:prSet phldrT="[Text]"/>
      <dgm:spPr/>
      <dgm:t>
        <a:bodyPr/>
        <a:lstStyle/>
        <a:p>
          <a:r>
            <a:rPr lang="en-US"/>
            <a:t>Elements</a:t>
          </a:r>
        </a:p>
      </dgm:t>
    </dgm:pt>
    <dgm:pt modelId="{547F0645-CF29-4D14-AFD9-55391A39A102}" type="parTrans" cxnId="{053574D9-C9C4-4379-8024-D5602DB17E8C}">
      <dgm:prSet/>
      <dgm:spPr/>
      <dgm:t>
        <a:bodyPr/>
        <a:lstStyle/>
        <a:p>
          <a:endParaRPr lang="en-US"/>
        </a:p>
      </dgm:t>
    </dgm:pt>
    <dgm:pt modelId="{3E95B016-E9A4-49CC-BB5A-408B41636A98}" type="sibTrans" cxnId="{053574D9-C9C4-4379-8024-D5602DB17E8C}">
      <dgm:prSet/>
      <dgm:spPr/>
      <dgm:t>
        <a:bodyPr/>
        <a:lstStyle/>
        <a:p>
          <a:endParaRPr lang="en-US"/>
        </a:p>
      </dgm:t>
    </dgm:pt>
    <dgm:pt modelId="{911D49DE-330D-4EBA-952D-0B26B19D7B6A}">
      <dgm:prSet phldrT="[Text]" custT="1"/>
      <dgm:spPr>
        <a:solidFill>
          <a:srgbClr val="009EE8"/>
        </a:solidFill>
      </dgm:spPr>
      <dgm:t>
        <a:bodyPr/>
        <a:lstStyle/>
        <a:p>
          <a:r>
            <a:rPr lang="en-US" sz="2700" dirty="0"/>
            <a:t>June 29, 2023</a:t>
          </a:r>
        </a:p>
      </dgm:t>
    </dgm:pt>
    <dgm:pt modelId="{A876C61E-8876-4799-855C-55D102D8A378}" type="parTrans" cxnId="{C9140856-1BF7-4C49-93C6-13550FA8D7C0}">
      <dgm:prSet/>
      <dgm:spPr/>
      <dgm:t>
        <a:bodyPr/>
        <a:lstStyle/>
        <a:p>
          <a:endParaRPr lang="en-US"/>
        </a:p>
      </dgm:t>
    </dgm:pt>
    <dgm:pt modelId="{F2BA5CC0-72DA-49AA-BE90-798635E523CB}" type="sibTrans" cxnId="{C9140856-1BF7-4C49-93C6-13550FA8D7C0}">
      <dgm:prSet/>
      <dgm:spPr/>
      <dgm:t>
        <a:bodyPr/>
        <a:lstStyle/>
        <a:p>
          <a:endParaRPr lang="en-US"/>
        </a:p>
      </dgm:t>
    </dgm:pt>
    <dgm:pt modelId="{72B80F81-393C-412A-B1FF-EE3B86CAA3F0}">
      <dgm:prSet phldrT="[Text]" custT="1"/>
      <dgm:spPr>
        <a:solidFill>
          <a:srgbClr val="009EE8"/>
        </a:solidFill>
      </dgm:spPr>
      <dgm:t>
        <a:bodyPr/>
        <a:lstStyle/>
        <a:p>
          <a:r>
            <a:rPr lang="en-US" sz="2700" dirty="0"/>
            <a:t>Sept 28, 2023</a:t>
          </a:r>
        </a:p>
      </dgm:t>
    </dgm:pt>
    <dgm:pt modelId="{E5484A46-151C-4A6F-B656-54404C2C672D}" type="parTrans" cxnId="{4274BF3B-F2EE-44C3-8062-10C3F9D1564D}">
      <dgm:prSet/>
      <dgm:spPr/>
      <dgm:t>
        <a:bodyPr/>
        <a:lstStyle/>
        <a:p>
          <a:endParaRPr lang="en-US"/>
        </a:p>
      </dgm:t>
    </dgm:pt>
    <dgm:pt modelId="{72F2A315-7D37-42A8-B668-57E4877B3977}" type="sibTrans" cxnId="{4274BF3B-F2EE-44C3-8062-10C3F9D1564D}">
      <dgm:prSet/>
      <dgm:spPr/>
      <dgm:t>
        <a:bodyPr/>
        <a:lstStyle/>
        <a:p>
          <a:endParaRPr lang="en-US"/>
        </a:p>
      </dgm:t>
    </dgm:pt>
    <dgm:pt modelId="{58318E60-7683-4843-B523-4ADC75EEC72D}">
      <dgm:prSet phldrT="[Text]"/>
      <dgm:spPr/>
      <dgm:t>
        <a:bodyPr/>
        <a:lstStyle/>
        <a:p>
          <a:r>
            <a:rPr lang="en-US"/>
            <a:t>Leading Edge</a:t>
          </a:r>
        </a:p>
      </dgm:t>
    </dgm:pt>
    <dgm:pt modelId="{BD973CA3-FA47-4DA1-A707-A6ABF6138B32}" type="parTrans" cxnId="{3317D28A-1873-4C40-A536-633AF4083D7C}">
      <dgm:prSet/>
      <dgm:spPr/>
      <dgm:t>
        <a:bodyPr/>
        <a:lstStyle/>
        <a:p>
          <a:endParaRPr lang="en-US"/>
        </a:p>
      </dgm:t>
    </dgm:pt>
    <dgm:pt modelId="{8A6F77A5-1C04-4EAA-B2F0-4BE673570EEA}" type="sibTrans" cxnId="{3317D28A-1873-4C40-A536-633AF4083D7C}">
      <dgm:prSet/>
      <dgm:spPr/>
      <dgm:t>
        <a:bodyPr/>
        <a:lstStyle/>
        <a:p>
          <a:endParaRPr lang="en-US"/>
        </a:p>
      </dgm:t>
    </dgm:pt>
    <dgm:pt modelId="{FC08E151-2030-4614-9B83-4606EC47A049}">
      <dgm:prSet phldrT="[Text]" custT="1"/>
      <dgm:spPr>
        <a:solidFill>
          <a:srgbClr val="004AAD"/>
        </a:solidFill>
      </dgm:spPr>
      <dgm:t>
        <a:bodyPr/>
        <a:lstStyle/>
        <a:p>
          <a:r>
            <a:rPr lang="en-US" sz="2700" dirty="0"/>
            <a:t>July 31, 2023</a:t>
          </a:r>
        </a:p>
      </dgm:t>
    </dgm:pt>
    <dgm:pt modelId="{6A0B623E-C21B-49F1-8C20-7B544998B36D}" type="parTrans" cxnId="{06B0184B-FEBB-48AC-A8F0-9D6101E8609E}">
      <dgm:prSet/>
      <dgm:spPr/>
      <dgm:t>
        <a:bodyPr/>
        <a:lstStyle/>
        <a:p>
          <a:endParaRPr lang="en-US"/>
        </a:p>
      </dgm:t>
    </dgm:pt>
    <dgm:pt modelId="{ABEE85A4-0B11-4338-B6CC-0843921FEE08}" type="sibTrans" cxnId="{06B0184B-FEBB-48AC-A8F0-9D6101E8609E}">
      <dgm:prSet/>
      <dgm:spPr/>
      <dgm:t>
        <a:bodyPr/>
        <a:lstStyle/>
        <a:p>
          <a:endParaRPr lang="en-US"/>
        </a:p>
      </dgm:t>
    </dgm:pt>
    <dgm:pt modelId="{F697AA71-9B0A-4920-8F6B-D1417AB60684}">
      <dgm:prSet phldrT="[Text]" custT="1"/>
      <dgm:spPr>
        <a:solidFill>
          <a:srgbClr val="004AAD"/>
        </a:solidFill>
      </dgm:spPr>
      <dgm:t>
        <a:bodyPr/>
        <a:lstStyle/>
        <a:p>
          <a:r>
            <a:rPr lang="en-US" sz="2700" dirty="0"/>
            <a:t>Oct 31, 2023</a:t>
          </a:r>
        </a:p>
      </dgm:t>
    </dgm:pt>
    <dgm:pt modelId="{E61590A3-2F1C-4A47-B09D-36043E0CCD98}" type="parTrans" cxnId="{10702DC8-404B-4F3E-99F4-797B2DE26FAA}">
      <dgm:prSet/>
      <dgm:spPr/>
      <dgm:t>
        <a:bodyPr/>
        <a:lstStyle/>
        <a:p>
          <a:endParaRPr lang="en-US"/>
        </a:p>
      </dgm:t>
    </dgm:pt>
    <dgm:pt modelId="{103749BD-CAE3-404B-A447-DA5F2898F786}" type="sibTrans" cxnId="{10702DC8-404B-4F3E-99F4-797B2DE26FAA}">
      <dgm:prSet/>
      <dgm:spPr/>
      <dgm:t>
        <a:bodyPr/>
        <a:lstStyle/>
        <a:p>
          <a:endParaRPr lang="en-US"/>
        </a:p>
      </dgm:t>
    </dgm:pt>
    <dgm:pt modelId="{9217AC9E-49BF-4002-9965-A4D00F16B995}">
      <dgm:prSet phldrT="[Text]"/>
      <dgm:spPr/>
      <dgm:t>
        <a:bodyPr/>
        <a:lstStyle/>
        <a:p>
          <a:r>
            <a:rPr lang="en-US"/>
            <a:t>Comprehensive</a:t>
          </a:r>
        </a:p>
      </dgm:t>
    </dgm:pt>
    <dgm:pt modelId="{74ABDA76-3977-4653-8BE3-D93127ADE5EA}" type="parTrans" cxnId="{E8F82A8E-9494-4692-B915-06446341C56C}">
      <dgm:prSet/>
      <dgm:spPr/>
      <dgm:t>
        <a:bodyPr/>
        <a:lstStyle/>
        <a:p>
          <a:endParaRPr lang="en-US"/>
        </a:p>
      </dgm:t>
    </dgm:pt>
    <dgm:pt modelId="{452BC9CB-D2CB-4448-8A05-5442D1750EE9}" type="sibTrans" cxnId="{E8F82A8E-9494-4692-B915-06446341C56C}">
      <dgm:prSet/>
      <dgm:spPr/>
      <dgm:t>
        <a:bodyPr/>
        <a:lstStyle/>
        <a:p>
          <a:endParaRPr lang="en-US"/>
        </a:p>
      </dgm:t>
    </dgm:pt>
    <dgm:pt modelId="{267164C2-CF74-4A53-9102-EFFAC5221CE8}">
      <dgm:prSet phldrT="[Text]" custT="1"/>
      <dgm:spPr>
        <a:solidFill>
          <a:srgbClr val="007A7B"/>
        </a:solidFill>
        <a:ln>
          <a:solidFill>
            <a:srgbClr val="00732E"/>
          </a:solidFill>
        </a:ln>
      </dgm:spPr>
      <dgm:t>
        <a:bodyPr/>
        <a:lstStyle/>
        <a:p>
          <a:r>
            <a:rPr lang="en-US" sz="2700" dirty="0"/>
            <a:t>Aug 31, 2023</a:t>
          </a:r>
        </a:p>
      </dgm:t>
    </dgm:pt>
    <dgm:pt modelId="{B7708D48-FC23-46EA-8A0B-4E785A657CBC}" type="parTrans" cxnId="{038BE0F7-4432-4EC0-B55C-7247122579FB}">
      <dgm:prSet/>
      <dgm:spPr/>
      <dgm:t>
        <a:bodyPr/>
        <a:lstStyle/>
        <a:p>
          <a:endParaRPr lang="en-US"/>
        </a:p>
      </dgm:t>
    </dgm:pt>
    <dgm:pt modelId="{6E8616E1-C808-4BCF-8E70-955EA831FC98}" type="sibTrans" cxnId="{038BE0F7-4432-4EC0-B55C-7247122579FB}">
      <dgm:prSet/>
      <dgm:spPr/>
      <dgm:t>
        <a:bodyPr/>
        <a:lstStyle/>
        <a:p>
          <a:endParaRPr lang="en-US"/>
        </a:p>
      </dgm:t>
    </dgm:pt>
    <dgm:pt modelId="{14B0C092-5FBA-40B6-9156-6DF40522F3A6}">
      <dgm:prSet phldrT="[Text]" custT="1"/>
      <dgm:spPr>
        <a:solidFill>
          <a:srgbClr val="007A7B"/>
        </a:solidFill>
        <a:ln>
          <a:solidFill>
            <a:srgbClr val="00732E"/>
          </a:solidFill>
        </a:ln>
      </dgm:spPr>
      <dgm:t>
        <a:bodyPr/>
        <a:lstStyle/>
        <a:p>
          <a:r>
            <a:rPr lang="en-US" sz="2700" dirty="0"/>
            <a:t>Nov 30, 2023</a:t>
          </a:r>
        </a:p>
      </dgm:t>
    </dgm:pt>
    <dgm:pt modelId="{6A7ACF4C-33D2-469F-9143-4F593A63A5B5}" type="parTrans" cxnId="{89E505F7-C32A-4B35-AB63-0F3A95D82690}">
      <dgm:prSet/>
      <dgm:spPr/>
      <dgm:t>
        <a:bodyPr/>
        <a:lstStyle/>
        <a:p>
          <a:endParaRPr lang="en-US"/>
        </a:p>
      </dgm:t>
    </dgm:pt>
    <dgm:pt modelId="{76FE5466-DE06-4C78-9C1F-631960AD12EA}" type="sibTrans" cxnId="{89E505F7-C32A-4B35-AB63-0F3A95D82690}">
      <dgm:prSet/>
      <dgm:spPr/>
      <dgm:t>
        <a:bodyPr/>
        <a:lstStyle/>
        <a:p>
          <a:endParaRPr lang="en-US"/>
        </a:p>
      </dgm:t>
    </dgm:pt>
    <dgm:pt modelId="{B1508682-D22F-45B6-8AA1-68510D63C548}">
      <dgm:prSet phldrT="[Text]" custT="1"/>
      <dgm:spPr>
        <a:solidFill>
          <a:srgbClr val="009EE8"/>
        </a:solidFill>
      </dgm:spPr>
      <dgm:t>
        <a:bodyPr/>
        <a:lstStyle/>
        <a:p>
          <a:r>
            <a:rPr lang="en-US" sz="2700" dirty="0"/>
            <a:t>Jan 4, 2024</a:t>
          </a:r>
        </a:p>
      </dgm:t>
    </dgm:pt>
    <dgm:pt modelId="{6B505A2A-6672-49A4-AB26-AD000548992C}" type="parTrans" cxnId="{460925A0-6FF7-40C0-B9C1-167825EBAD46}">
      <dgm:prSet/>
      <dgm:spPr/>
      <dgm:t>
        <a:bodyPr/>
        <a:lstStyle/>
        <a:p>
          <a:endParaRPr lang="en-US"/>
        </a:p>
      </dgm:t>
    </dgm:pt>
    <dgm:pt modelId="{A989CF7A-2584-4089-9DD6-BA15A8521103}" type="sibTrans" cxnId="{460925A0-6FF7-40C0-B9C1-167825EBAD46}">
      <dgm:prSet/>
      <dgm:spPr/>
      <dgm:t>
        <a:bodyPr/>
        <a:lstStyle/>
        <a:p>
          <a:endParaRPr lang="en-US"/>
        </a:p>
      </dgm:t>
    </dgm:pt>
    <dgm:pt modelId="{1DDBAA58-746F-407C-A408-72D9BC7FE01F}">
      <dgm:prSet phldrT="[Text]" custT="1"/>
      <dgm:spPr>
        <a:solidFill>
          <a:srgbClr val="009EE8"/>
        </a:solidFill>
      </dgm:spPr>
      <dgm:t>
        <a:bodyPr/>
        <a:lstStyle/>
        <a:p>
          <a:r>
            <a:rPr lang="en-US" sz="2700" dirty="0"/>
            <a:t>Mar 28, 2024</a:t>
          </a:r>
        </a:p>
      </dgm:t>
    </dgm:pt>
    <dgm:pt modelId="{AA6E464E-DA0E-4266-9D1B-C0BFFA6772C5}" type="parTrans" cxnId="{A2E31476-3008-4013-8202-4F313EF86195}">
      <dgm:prSet/>
      <dgm:spPr/>
      <dgm:t>
        <a:bodyPr/>
        <a:lstStyle/>
        <a:p>
          <a:endParaRPr lang="en-US"/>
        </a:p>
      </dgm:t>
    </dgm:pt>
    <dgm:pt modelId="{05F78F3A-2FF2-4076-9C62-37A99DF82909}" type="sibTrans" cxnId="{A2E31476-3008-4013-8202-4F313EF86195}">
      <dgm:prSet/>
      <dgm:spPr/>
      <dgm:t>
        <a:bodyPr/>
        <a:lstStyle/>
        <a:p>
          <a:endParaRPr lang="en-US"/>
        </a:p>
      </dgm:t>
    </dgm:pt>
    <dgm:pt modelId="{5D7FB639-4760-4F89-AAF6-91DB37A75B43}">
      <dgm:prSet phldrT="[Text]" custT="1"/>
      <dgm:spPr>
        <a:solidFill>
          <a:srgbClr val="004AAD"/>
        </a:solidFill>
      </dgm:spPr>
      <dgm:t>
        <a:bodyPr/>
        <a:lstStyle/>
        <a:p>
          <a:r>
            <a:rPr lang="en-US" sz="2700" dirty="0"/>
            <a:t>Jan 31, 2024</a:t>
          </a:r>
        </a:p>
      </dgm:t>
    </dgm:pt>
    <dgm:pt modelId="{6F8C8560-1312-4B1D-BF30-D8AD0D95C29A}" type="parTrans" cxnId="{2293DED3-5122-4B4A-9F24-E6115A6354DB}">
      <dgm:prSet/>
      <dgm:spPr/>
      <dgm:t>
        <a:bodyPr/>
        <a:lstStyle/>
        <a:p>
          <a:endParaRPr lang="en-US"/>
        </a:p>
      </dgm:t>
    </dgm:pt>
    <dgm:pt modelId="{03E3ED87-98DD-45B0-A75B-2F784F520913}" type="sibTrans" cxnId="{2293DED3-5122-4B4A-9F24-E6115A6354DB}">
      <dgm:prSet/>
      <dgm:spPr/>
      <dgm:t>
        <a:bodyPr/>
        <a:lstStyle/>
        <a:p>
          <a:endParaRPr lang="en-US"/>
        </a:p>
      </dgm:t>
    </dgm:pt>
    <dgm:pt modelId="{A7FDB77E-BE5E-4988-BDC2-B0A5004F78B6}">
      <dgm:prSet phldrT="[Text]" custT="1"/>
      <dgm:spPr>
        <a:solidFill>
          <a:srgbClr val="004AAD"/>
        </a:solidFill>
      </dgm:spPr>
      <dgm:t>
        <a:bodyPr/>
        <a:lstStyle/>
        <a:p>
          <a:r>
            <a:rPr lang="en-US" sz="2700" dirty="0"/>
            <a:t>Apr 30, 2024</a:t>
          </a:r>
        </a:p>
      </dgm:t>
    </dgm:pt>
    <dgm:pt modelId="{9FDF4B62-214E-42A0-B3E4-A86BABE39264}" type="parTrans" cxnId="{47E409A1-5E94-4C0B-AB88-DF5496F79E67}">
      <dgm:prSet/>
      <dgm:spPr/>
      <dgm:t>
        <a:bodyPr/>
        <a:lstStyle/>
        <a:p>
          <a:endParaRPr lang="en-US"/>
        </a:p>
      </dgm:t>
    </dgm:pt>
    <dgm:pt modelId="{7E847A26-D358-4CFC-8352-EB607BA8AD39}" type="sibTrans" cxnId="{47E409A1-5E94-4C0B-AB88-DF5496F79E67}">
      <dgm:prSet/>
      <dgm:spPr/>
      <dgm:t>
        <a:bodyPr/>
        <a:lstStyle/>
        <a:p>
          <a:endParaRPr lang="en-US"/>
        </a:p>
      </dgm:t>
    </dgm:pt>
    <dgm:pt modelId="{35246556-BD60-45CB-9F81-CAD90CF68FC8}">
      <dgm:prSet phldrT="[Text]" custT="1"/>
      <dgm:spPr>
        <a:solidFill>
          <a:srgbClr val="007A7B"/>
        </a:solidFill>
        <a:ln>
          <a:solidFill>
            <a:srgbClr val="00732E"/>
          </a:solidFill>
        </a:ln>
      </dgm:spPr>
      <dgm:t>
        <a:bodyPr/>
        <a:lstStyle/>
        <a:p>
          <a:r>
            <a:rPr lang="en-US" sz="2700" dirty="0"/>
            <a:t>Feb 28, 2024</a:t>
          </a:r>
        </a:p>
      </dgm:t>
    </dgm:pt>
    <dgm:pt modelId="{A2697926-EE42-4593-BBF3-00D80E5C878B}" type="parTrans" cxnId="{393FF353-69BC-49D6-BFA4-F766F143166E}">
      <dgm:prSet/>
      <dgm:spPr/>
      <dgm:t>
        <a:bodyPr/>
        <a:lstStyle/>
        <a:p>
          <a:endParaRPr lang="en-US"/>
        </a:p>
      </dgm:t>
    </dgm:pt>
    <dgm:pt modelId="{2D98B16A-8556-40FB-9A84-C1948CAAA389}" type="sibTrans" cxnId="{393FF353-69BC-49D6-BFA4-F766F143166E}">
      <dgm:prSet/>
      <dgm:spPr/>
      <dgm:t>
        <a:bodyPr/>
        <a:lstStyle/>
        <a:p>
          <a:endParaRPr lang="en-US"/>
        </a:p>
      </dgm:t>
    </dgm:pt>
    <dgm:pt modelId="{C3619168-310C-44A0-BC51-B5F3B18A4CB6}">
      <dgm:prSet phldrT="[Text]" custT="1"/>
      <dgm:spPr>
        <a:solidFill>
          <a:srgbClr val="007A7B"/>
        </a:solidFill>
        <a:ln>
          <a:solidFill>
            <a:srgbClr val="00732E"/>
          </a:solidFill>
        </a:ln>
      </dgm:spPr>
      <dgm:t>
        <a:bodyPr/>
        <a:lstStyle/>
        <a:p>
          <a:r>
            <a:rPr lang="en-US" sz="2700" dirty="0"/>
            <a:t>May 30,2024</a:t>
          </a:r>
        </a:p>
      </dgm:t>
    </dgm:pt>
    <dgm:pt modelId="{E09BFDFF-F64A-4455-A3BA-E0F6A1BB90D1}" type="parTrans" cxnId="{4E552703-99B3-4649-B2D1-08B6E02CDDE4}">
      <dgm:prSet/>
      <dgm:spPr/>
      <dgm:t>
        <a:bodyPr/>
        <a:lstStyle/>
        <a:p>
          <a:endParaRPr lang="en-US"/>
        </a:p>
      </dgm:t>
    </dgm:pt>
    <dgm:pt modelId="{D8AC4947-595C-4988-B142-306244A7E846}" type="sibTrans" cxnId="{4E552703-99B3-4649-B2D1-08B6E02CDDE4}">
      <dgm:prSet/>
      <dgm:spPr/>
      <dgm:t>
        <a:bodyPr/>
        <a:lstStyle/>
        <a:p>
          <a:endParaRPr lang="en-US"/>
        </a:p>
      </dgm:t>
    </dgm:pt>
    <dgm:pt modelId="{EE9F33FC-4DA4-4856-B3AE-CF7F7470D7CB}" type="pres">
      <dgm:prSet presAssocID="{D5C6229E-0284-42FE-BC85-D05AC45A04D9}" presName="linearFlow" presStyleCnt="0">
        <dgm:presLayoutVars>
          <dgm:dir/>
          <dgm:animLvl val="lvl"/>
          <dgm:resizeHandles/>
        </dgm:presLayoutVars>
      </dgm:prSet>
      <dgm:spPr/>
    </dgm:pt>
    <dgm:pt modelId="{EFE131FF-B1E3-4D31-B42A-B61983FCAAEA}" type="pres">
      <dgm:prSet presAssocID="{D9CD940B-C16B-4833-BD25-FBC83A3DF383}" presName="compositeNode" presStyleCnt="0">
        <dgm:presLayoutVars>
          <dgm:bulletEnabled val="1"/>
        </dgm:presLayoutVars>
      </dgm:prSet>
      <dgm:spPr/>
    </dgm:pt>
    <dgm:pt modelId="{24B0D3EE-C3D4-4FE9-AE4D-C8236B5F65C9}" type="pres">
      <dgm:prSet presAssocID="{D9CD940B-C16B-4833-BD25-FBC83A3DF383}"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10AAD04B-FE06-474A-8BC9-8507C2152D8B}" type="pres">
      <dgm:prSet presAssocID="{D9CD940B-C16B-4833-BD25-FBC83A3DF383}" presName="childNode" presStyleLbl="node1" presStyleIdx="0" presStyleCnt="3" custScaleX="108601">
        <dgm:presLayoutVars>
          <dgm:bulletEnabled val="1"/>
        </dgm:presLayoutVars>
      </dgm:prSet>
      <dgm:spPr/>
    </dgm:pt>
    <dgm:pt modelId="{BD8E018A-9194-45CF-A376-88DEC7FCE01C}" type="pres">
      <dgm:prSet presAssocID="{D9CD940B-C16B-4833-BD25-FBC83A3DF383}" presName="parentNode" presStyleLbl="revTx" presStyleIdx="0" presStyleCnt="3" custLinFactNeighborX="-26480" custLinFactNeighborY="1035">
        <dgm:presLayoutVars>
          <dgm:chMax val="0"/>
          <dgm:bulletEnabled val="1"/>
        </dgm:presLayoutVars>
      </dgm:prSet>
      <dgm:spPr/>
    </dgm:pt>
    <dgm:pt modelId="{AF2CA575-213D-45E5-9F67-4D6AF5F3DF4B}" type="pres">
      <dgm:prSet presAssocID="{3E95B016-E9A4-49CC-BB5A-408B41636A98}" presName="sibTrans" presStyleCnt="0"/>
      <dgm:spPr/>
    </dgm:pt>
    <dgm:pt modelId="{491746B3-DF5F-4CB9-9EEC-DF168B0C756D}" type="pres">
      <dgm:prSet presAssocID="{58318E60-7683-4843-B523-4ADC75EEC72D}" presName="compositeNode" presStyleCnt="0">
        <dgm:presLayoutVars>
          <dgm:bulletEnabled val="1"/>
        </dgm:presLayoutVars>
      </dgm:prSet>
      <dgm:spPr/>
    </dgm:pt>
    <dgm:pt modelId="{597A1FA5-CFD8-4C76-B2AD-41A9DC2E304C}" type="pres">
      <dgm:prSet presAssocID="{58318E60-7683-4843-B523-4ADC75EEC72D}"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DDEC0C6-A7A4-42B4-9204-E8E45B48BB66}" type="pres">
      <dgm:prSet presAssocID="{58318E60-7683-4843-B523-4ADC75EEC72D}" presName="childNode" presStyleLbl="node1" presStyleIdx="1" presStyleCnt="3" custScaleX="106053">
        <dgm:presLayoutVars>
          <dgm:bulletEnabled val="1"/>
        </dgm:presLayoutVars>
      </dgm:prSet>
      <dgm:spPr/>
    </dgm:pt>
    <dgm:pt modelId="{F770F1C8-78C2-4576-BCEE-7225E382F9ED}" type="pres">
      <dgm:prSet presAssocID="{58318E60-7683-4843-B523-4ADC75EEC72D}" presName="parentNode" presStyleLbl="revTx" presStyleIdx="1" presStyleCnt="3" custLinFactNeighborX="-14314">
        <dgm:presLayoutVars>
          <dgm:chMax val="0"/>
          <dgm:bulletEnabled val="1"/>
        </dgm:presLayoutVars>
      </dgm:prSet>
      <dgm:spPr/>
    </dgm:pt>
    <dgm:pt modelId="{B99ECD47-8E98-4469-B04B-7C76B08498CE}" type="pres">
      <dgm:prSet presAssocID="{8A6F77A5-1C04-4EAA-B2F0-4BE673570EEA}" presName="sibTrans" presStyleCnt="0"/>
      <dgm:spPr/>
    </dgm:pt>
    <dgm:pt modelId="{53D846DA-DB15-4B70-8679-A54C588DC478}" type="pres">
      <dgm:prSet presAssocID="{9217AC9E-49BF-4002-9965-A4D00F16B995}" presName="compositeNode" presStyleCnt="0">
        <dgm:presLayoutVars>
          <dgm:bulletEnabled val="1"/>
        </dgm:presLayoutVars>
      </dgm:prSet>
      <dgm:spPr/>
    </dgm:pt>
    <dgm:pt modelId="{8470E2C0-0DBB-48D3-ADEC-333E079DBE85}" type="pres">
      <dgm:prSet presAssocID="{9217AC9E-49BF-4002-9965-A4D00F16B995}"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9FD3480-8944-4910-8978-9618E70E49C6}" type="pres">
      <dgm:prSet presAssocID="{9217AC9E-49BF-4002-9965-A4D00F16B995}" presName="childNode" presStyleLbl="node1" presStyleIdx="2" presStyleCnt="3" custScaleX="110042">
        <dgm:presLayoutVars>
          <dgm:bulletEnabled val="1"/>
        </dgm:presLayoutVars>
      </dgm:prSet>
      <dgm:spPr/>
    </dgm:pt>
    <dgm:pt modelId="{2E65FCF5-C466-409A-ACF1-19B6F77B5B36}" type="pres">
      <dgm:prSet presAssocID="{9217AC9E-49BF-4002-9965-A4D00F16B995}" presName="parentNode" presStyleLbl="revTx" presStyleIdx="2" presStyleCnt="3" custLinFactNeighborX="-14168">
        <dgm:presLayoutVars>
          <dgm:chMax val="0"/>
          <dgm:bulletEnabled val="1"/>
        </dgm:presLayoutVars>
      </dgm:prSet>
      <dgm:spPr/>
    </dgm:pt>
  </dgm:ptLst>
  <dgm:cxnLst>
    <dgm:cxn modelId="{4E552703-99B3-4649-B2D1-08B6E02CDDE4}" srcId="{9217AC9E-49BF-4002-9965-A4D00F16B995}" destId="{C3619168-310C-44A0-BC51-B5F3B18A4CB6}" srcOrd="3" destOrd="0" parTransId="{E09BFDFF-F64A-4455-A3BA-E0F6A1BB90D1}" sibTransId="{D8AC4947-595C-4988-B142-306244A7E846}"/>
    <dgm:cxn modelId="{88E13204-5E6F-4B2A-A5C7-D1A7847724FB}" type="presOf" srcId="{F697AA71-9B0A-4920-8F6B-D1417AB60684}" destId="{FDDEC0C6-A7A4-42B4-9204-E8E45B48BB66}" srcOrd="0" destOrd="1" presId="urn:microsoft.com/office/officeart/2005/8/layout/hList2"/>
    <dgm:cxn modelId="{B34AAE07-7123-466A-A5B2-89E54819E620}" type="presOf" srcId="{1DDBAA58-746F-407C-A408-72D9BC7FE01F}" destId="{10AAD04B-FE06-474A-8BC9-8507C2152D8B}" srcOrd="0" destOrd="3" presId="urn:microsoft.com/office/officeart/2005/8/layout/hList2"/>
    <dgm:cxn modelId="{F6659C0C-56D7-4129-89CD-37DD2044A519}" type="presOf" srcId="{35246556-BD60-45CB-9F81-CAD90CF68FC8}" destId="{99FD3480-8944-4910-8978-9618E70E49C6}" srcOrd="0" destOrd="2" presId="urn:microsoft.com/office/officeart/2005/8/layout/hList2"/>
    <dgm:cxn modelId="{EEBBF527-4E8C-4673-81C7-7B938DD2B169}" type="presOf" srcId="{D9CD940B-C16B-4833-BD25-FBC83A3DF383}" destId="{BD8E018A-9194-45CF-A376-88DEC7FCE01C}" srcOrd="0" destOrd="0" presId="urn:microsoft.com/office/officeart/2005/8/layout/hList2"/>
    <dgm:cxn modelId="{E81E5537-B103-4101-A73A-B2E0964B6F04}" type="presOf" srcId="{911D49DE-330D-4EBA-952D-0B26B19D7B6A}" destId="{10AAD04B-FE06-474A-8BC9-8507C2152D8B}" srcOrd="0" destOrd="0" presId="urn:microsoft.com/office/officeart/2005/8/layout/hList2"/>
    <dgm:cxn modelId="{4274BF3B-F2EE-44C3-8062-10C3F9D1564D}" srcId="{D9CD940B-C16B-4833-BD25-FBC83A3DF383}" destId="{72B80F81-393C-412A-B1FF-EE3B86CAA3F0}" srcOrd="1" destOrd="0" parTransId="{E5484A46-151C-4A6F-B656-54404C2C672D}" sibTransId="{72F2A315-7D37-42A8-B668-57E4877B3977}"/>
    <dgm:cxn modelId="{BC10963D-EF9F-40B3-B1A2-620767EB1F38}" type="presOf" srcId="{58318E60-7683-4843-B523-4ADC75EEC72D}" destId="{F770F1C8-78C2-4576-BCEE-7225E382F9ED}" srcOrd="0" destOrd="0" presId="urn:microsoft.com/office/officeart/2005/8/layout/hList2"/>
    <dgm:cxn modelId="{FFD97F65-931C-464D-B1C6-EAA8E77FB242}" type="presOf" srcId="{5D7FB639-4760-4F89-AAF6-91DB37A75B43}" destId="{FDDEC0C6-A7A4-42B4-9204-E8E45B48BB66}" srcOrd="0" destOrd="2" presId="urn:microsoft.com/office/officeart/2005/8/layout/hList2"/>
    <dgm:cxn modelId="{5D54AB66-BA27-4645-9DD6-D5994E188F80}" type="presOf" srcId="{72B80F81-393C-412A-B1FF-EE3B86CAA3F0}" destId="{10AAD04B-FE06-474A-8BC9-8507C2152D8B}" srcOrd="0" destOrd="1" presId="urn:microsoft.com/office/officeart/2005/8/layout/hList2"/>
    <dgm:cxn modelId="{06B0184B-FEBB-48AC-A8F0-9D6101E8609E}" srcId="{58318E60-7683-4843-B523-4ADC75EEC72D}" destId="{FC08E151-2030-4614-9B83-4606EC47A049}" srcOrd="0" destOrd="0" parTransId="{6A0B623E-C21B-49F1-8C20-7B544998B36D}" sibTransId="{ABEE85A4-0B11-4338-B6CC-0843921FEE08}"/>
    <dgm:cxn modelId="{393FF353-69BC-49D6-BFA4-F766F143166E}" srcId="{9217AC9E-49BF-4002-9965-A4D00F16B995}" destId="{35246556-BD60-45CB-9F81-CAD90CF68FC8}" srcOrd="2" destOrd="0" parTransId="{A2697926-EE42-4593-BBF3-00D80E5C878B}" sibTransId="{2D98B16A-8556-40FB-9A84-C1948CAAA389}"/>
    <dgm:cxn modelId="{C9140856-1BF7-4C49-93C6-13550FA8D7C0}" srcId="{D9CD940B-C16B-4833-BD25-FBC83A3DF383}" destId="{911D49DE-330D-4EBA-952D-0B26B19D7B6A}" srcOrd="0" destOrd="0" parTransId="{A876C61E-8876-4799-855C-55D102D8A378}" sibTransId="{F2BA5CC0-72DA-49AA-BE90-798635E523CB}"/>
    <dgm:cxn modelId="{A2E31476-3008-4013-8202-4F313EF86195}" srcId="{D9CD940B-C16B-4833-BD25-FBC83A3DF383}" destId="{1DDBAA58-746F-407C-A408-72D9BC7FE01F}" srcOrd="3" destOrd="0" parTransId="{AA6E464E-DA0E-4266-9D1B-C0BFFA6772C5}" sibTransId="{05F78F3A-2FF2-4076-9C62-37A99DF82909}"/>
    <dgm:cxn modelId="{009E4076-C177-41F9-A11C-F5F0D77C733D}" type="presOf" srcId="{9217AC9E-49BF-4002-9965-A4D00F16B995}" destId="{2E65FCF5-C466-409A-ACF1-19B6F77B5B36}" srcOrd="0" destOrd="0" presId="urn:microsoft.com/office/officeart/2005/8/layout/hList2"/>
    <dgm:cxn modelId="{20F0F578-39CA-4BFB-A5C6-9845AE9C783D}" type="presOf" srcId="{A7FDB77E-BE5E-4988-BDC2-B0A5004F78B6}" destId="{FDDEC0C6-A7A4-42B4-9204-E8E45B48BB66}" srcOrd="0" destOrd="3" presId="urn:microsoft.com/office/officeart/2005/8/layout/hList2"/>
    <dgm:cxn modelId="{3317D28A-1873-4C40-A536-633AF4083D7C}" srcId="{D5C6229E-0284-42FE-BC85-D05AC45A04D9}" destId="{58318E60-7683-4843-B523-4ADC75EEC72D}" srcOrd="1" destOrd="0" parTransId="{BD973CA3-FA47-4DA1-A707-A6ABF6138B32}" sibTransId="{8A6F77A5-1C04-4EAA-B2F0-4BE673570EEA}"/>
    <dgm:cxn modelId="{D81E028D-1BA7-48BD-BA96-EF6152082157}" type="presOf" srcId="{C3619168-310C-44A0-BC51-B5F3B18A4CB6}" destId="{99FD3480-8944-4910-8978-9618E70E49C6}" srcOrd="0" destOrd="3" presId="urn:microsoft.com/office/officeart/2005/8/layout/hList2"/>
    <dgm:cxn modelId="{E8F82A8E-9494-4692-B915-06446341C56C}" srcId="{D5C6229E-0284-42FE-BC85-D05AC45A04D9}" destId="{9217AC9E-49BF-4002-9965-A4D00F16B995}" srcOrd="2" destOrd="0" parTransId="{74ABDA76-3977-4653-8BE3-D93127ADE5EA}" sibTransId="{452BC9CB-D2CB-4448-8A05-5442D1750EE9}"/>
    <dgm:cxn modelId="{460925A0-6FF7-40C0-B9C1-167825EBAD46}" srcId="{D9CD940B-C16B-4833-BD25-FBC83A3DF383}" destId="{B1508682-D22F-45B6-8AA1-68510D63C548}" srcOrd="2" destOrd="0" parTransId="{6B505A2A-6672-49A4-AB26-AD000548992C}" sibTransId="{A989CF7A-2584-4089-9DD6-BA15A8521103}"/>
    <dgm:cxn modelId="{47E409A1-5E94-4C0B-AB88-DF5496F79E67}" srcId="{58318E60-7683-4843-B523-4ADC75EEC72D}" destId="{A7FDB77E-BE5E-4988-BDC2-B0A5004F78B6}" srcOrd="3" destOrd="0" parTransId="{9FDF4B62-214E-42A0-B3E4-A86BABE39264}" sibTransId="{7E847A26-D358-4CFC-8352-EB607BA8AD39}"/>
    <dgm:cxn modelId="{08D611A5-4F04-4ECE-9E6C-140D852564EB}" type="presOf" srcId="{FC08E151-2030-4614-9B83-4606EC47A049}" destId="{FDDEC0C6-A7A4-42B4-9204-E8E45B48BB66}" srcOrd="0" destOrd="0" presId="urn:microsoft.com/office/officeart/2005/8/layout/hList2"/>
    <dgm:cxn modelId="{78715CB4-5063-48CB-8806-5493ABCE8439}" type="presOf" srcId="{B1508682-D22F-45B6-8AA1-68510D63C548}" destId="{10AAD04B-FE06-474A-8BC9-8507C2152D8B}" srcOrd="0" destOrd="2" presId="urn:microsoft.com/office/officeart/2005/8/layout/hList2"/>
    <dgm:cxn modelId="{10702DC8-404B-4F3E-99F4-797B2DE26FAA}" srcId="{58318E60-7683-4843-B523-4ADC75EEC72D}" destId="{F697AA71-9B0A-4920-8F6B-D1417AB60684}" srcOrd="1" destOrd="0" parTransId="{E61590A3-2F1C-4A47-B09D-36043E0CCD98}" sibTransId="{103749BD-CAE3-404B-A447-DA5F2898F786}"/>
    <dgm:cxn modelId="{2293DED3-5122-4B4A-9F24-E6115A6354DB}" srcId="{58318E60-7683-4843-B523-4ADC75EEC72D}" destId="{5D7FB639-4760-4F89-AAF6-91DB37A75B43}" srcOrd="2" destOrd="0" parTransId="{6F8C8560-1312-4B1D-BF30-D8AD0D95C29A}" sibTransId="{03E3ED87-98DD-45B0-A75B-2F784F520913}"/>
    <dgm:cxn modelId="{053574D9-C9C4-4379-8024-D5602DB17E8C}" srcId="{D5C6229E-0284-42FE-BC85-D05AC45A04D9}" destId="{D9CD940B-C16B-4833-BD25-FBC83A3DF383}" srcOrd="0" destOrd="0" parTransId="{547F0645-CF29-4D14-AFD9-55391A39A102}" sibTransId="{3E95B016-E9A4-49CC-BB5A-408B41636A98}"/>
    <dgm:cxn modelId="{0E3533DD-D247-46BE-84A6-BAD6D5C72CBA}" type="presOf" srcId="{267164C2-CF74-4A53-9102-EFFAC5221CE8}" destId="{99FD3480-8944-4910-8978-9618E70E49C6}" srcOrd="0" destOrd="0" presId="urn:microsoft.com/office/officeart/2005/8/layout/hList2"/>
    <dgm:cxn modelId="{89E505F7-C32A-4B35-AB63-0F3A95D82690}" srcId="{9217AC9E-49BF-4002-9965-A4D00F16B995}" destId="{14B0C092-5FBA-40B6-9156-6DF40522F3A6}" srcOrd="1" destOrd="0" parTransId="{6A7ACF4C-33D2-469F-9143-4F593A63A5B5}" sibTransId="{76FE5466-DE06-4C78-9C1F-631960AD12EA}"/>
    <dgm:cxn modelId="{038BE0F7-4432-4EC0-B55C-7247122579FB}" srcId="{9217AC9E-49BF-4002-9965-A4D00F16B995}" destId="{267164C2-CF74-4A53-9102-EFFAC5221CE8}" srcOrd="0" destOrd="0" parTransId="{B7708D48-FC23-46EA-8A0B-4E785A657CBC}" sibTransId="{6E8616E1-C808-4BCF-8E70-955EA831FC98}"/>
    <dgm:cxn modelId="{B8FF1BFA-139A-43B7-A7F0-75683AD5ED56}" type="presOf" srcId="{D5C6229E-0284-42FE-BC85-D05AC45A04D9}" destId="{EE9F33FC-4DA4-4856-B3AE-CF7F7470D7CB}" srcOrd="0" destOrd="0" presId="urn:microsoft.com/office/officeart/2005/8/layout/hList2"/>
    <dgm:cxn modelId="{1C84D8FE-799C-4FED-9177-9223F3DAD308}" type="presOf" srcId="{14B0C092-5FBA-40B6-9156-6DF40522F3A6}" destId="{99FD3480-8944-4910-8978-9618E70E49C6}" srcOrd="0" destOrd="1" presId="urn:microsoft.com/office/officeart/2005/8/layout/hList2"/>
    <dgm:cxn modelId="{7B27B873-4897-42E9-AF2B-32DE1B66FA22}" type="presParOf" srcId="{EE9F33FC-4DA4-4856-B3AE-CF7F7470D7CB}" destId="{EFE131FF-B1E3-4D31-B42A-B61983FCAAEA}" srcOrd="0" destOrd="0" presId="urn:microsoft.com/office/officeart/2005/8/layout/hList2"/>
    <dgm:cxn modelId="{DEE055EB-3640-4D64-B0D1-85961EFFD15C}" type="presParOf" srcId="{EFE131FF-B1E3-4D31-B42A-B61983FCAAEA}" destId="{24B0D3EE-C3D4-4FE9-AE4D-C8236B5F65C9}" srcOrd="0" destOrd="0" presId="urn:microsoft.com/office/officeart/2005/8/layout/hList2"/>
    <dgm:cxn modelId="{C8F25106-07AC-44ED-A98F-41B41BD58CDF}" type="presParOf" srcId="{EFE131FF-B1E3-4D31-B42A-B61983FCAAEA}" destId="{10AAD04B-FE06-474A-8BC9-8507C2152D8B}" srcOrd="1" destOrd="0" presId="urn:microsoft.com/office/officeart/2005/8/layout/hList2"/>
    <dgm:cxn modelId="{C1AC3081-BF5B-4BA3-ADF1-CF931F72C854}" type="presParOf" srcId="{EFE131FF-B1E3-4D31-B42A-B61983FCAAEA}" destId="{BD8E018A-9194-45CF-A376-88DEC7FCE01C}" srcOrd="2" destOrd="0" presId="urn:microsoft.com/office/officeart/2005/8/layout/hList2"/>
    <dgm:cxn modelId="{067B4195-6305-4F91-A8FB-D3CD82313306}" type="presParOf" srcId="{EE9F33FC-4DA4-4856-B3AE-CF7F7470D7CB}" destId="{AF2CA575-213D-45E5-9F67-4D6AF5F3DF4B}" srcOrd="1" destOrd="0" presId="urn:microsoft.com/office/officeart/2005/8/layout/hList2"/>
    <dgm:cxn modelId="{71F4EC3C-5776-4385-996C-B66F51877282}" type="presParOf" srcId="{EE9F33FC-4DA4-4856-B3AE-CF7F7470D7CB}" destId="{491746B3-DF5F-4CB9-9EEC-DF168B0C756D}" srcOrd="2" destOrd="0" presId="urn:microsoft.com/office/officeart/2005/8/layout/hList2"/>
    <dgm:cxn modelId="{625413A7-A9DC-472F-ABF3-B1BD19E931AE}" type="presParOf" srcId="{491746B3-DF5F-4CB9-9EEC-DF168B0C756D}" destId="{597A1FA5-CFD8-4C76-B2AD-41A9DC2E304C}" srcOrd="0" destOrd="0" presId="urn:microsoft.com/office/officeart/2005/8/layout/hList2"/>
    <dgm:cxn modelId="{84AEE273-6ACD-4ECE-85D1-C2BD1C4C68EE}" type="presParOf" srcId="{491746B3-DF5F-4CB9-9EEC-DF168B0C756D}" destId="{FDDEC0C6-A7A4-42B4-9204-E8E45B48BB66}" srcOrd="1" destOrd="0" presId="urn:microsoft.com/office/officeart/2005/8/layout/hList2"/>
    <dgm:cxn modelId="{9510FD29-EB12-4499-BACD-75C7BD421ADF}" type="presParOf" srcId="{491746B3-DF5F-4CB9-9EEC-DF168B0C756D}" destId="{F770F1C8-78C2-4576-BCEE-7225E382F9ED}" srcOrd="2" destOrd="0" presId="urn:microsoft.com/office/officeart/2005/8/layout/hList2"/>
    <dgm:cxn modelId="{64D4F7D9-43CC-4998-A6AF-620AC117E190}" type="presParOf" srcId="{EE9F33FC-4DA4-4856-B3AE-CF7F7470D7CB}" destId="{B99ECD47-8E98-4469-B04B-7C76B08498CE}" srcOrd="3" destOrd="0" presId="urn:microsoft.com/office/officeart/2005/8/layout/hList2"/>
    <dgm:cxn modelId="{F33E4AE4-8427-4DD2-9A4F-EDE34B5DB08D}" type="presParOf" srcId="{EE9F33FC-4DA4-4856-B3AE-CF7F7470D7CB}" destId="{53D846DA-DB15-4B70-8679-A54C588DC478}" srcOrd="4" destOrd="0" presId="urn:microsoft.com/office/officeart/2005/8/layout/hList2"/>
    <dgm:cxn modelId="{14B40D1E-BBFE-4C24-A2CA-BF7A2EFBC35C}" type="presParOf" srcId="{53D846DA-DB15-4B70-8679-A54C588DC478}" destId="{8470E2C0-0DBB-48D3-ADEC-333E079DBE85}" srcOrd="0" destOrd="0" presId="urn:microsoft.com/office/officeart/2005/8/layout/hList2"/>
    <dgm:cxn modelId="{6DFD26B2-77FB-42BD-81D1-5A6AE5D10824}" type="presParOf" srcId="{53D846DA-DB15-4B70-8679-A54C588DC478}" destId="{99FD3480-8944-4910-8978-9618E70E49C6}" srcOrd="1" destOrd="0" presId="urn:microsoft.com/office/officeart/2005/8/layout/hList2"/>
    <dgm:cxn modelId="{25928485-8054-4DB3-A3EE-EF8E17846511}" type="presParOf" srcId="{53D846DA-DB15-4B70-8679-A54C588DC478}" destId="{2E65FCF5-C466-409A-ACF1-19B6F77B5B3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E018A-9194-45CF-A376-88DEC7FCE01C}">
      <dsp:nvSpPr>
        <dsp:cNvPr id="0" name=""/>
        <dsp:cNvSpPr/>
      </dsp:nvSpPr>
      <dsp:spPr>
        <a:xfrm rot="16200000">
          <a:off x="-1234046" y="2020944"/>
          <a:ext cx="2977460" cy="5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9235" bIns="0" numCol="1" spcCol="1270" anchor="t" anchorCtr="0">
          <a:noAutofit/>
        </a:bodyPr>
        <a:lstStyle/>
        <a:p>
          <a:pPr marL="0" lvl="0" indent="0" algn="r" defTabSz="1333500">
            <a:lnSpc>
              <a:spcPct val="90000"/>
            </a:lnSpc>
            <a:spcBef>
              <a:spcPct val="0"/>
            </a:spcBef>
            <a:spcAft>
              <a:spcPct val="35000"/>
            </a:spcAft>
            <a:buNone/>
          </a:pPr>
          <a:r>
            <a:rPr lang="en-US" sz="3000" kern="1200"/>
            <a:t>Elements</a:t>
          </a:r>
        </a:p>
      </dsp:txBody>
      <dsp:txXfrm>
        <a:off x="-1234046" y="2020944"/>
        <a:ext cx="2977460" cy="509368"/>
      </dsp:txXfrm>
    </dsp:sp>
    <dsp:sp modelId="{10AAD04B-FE06-474A-8BC9-8507C2152D8B}">
      <dsp:nvSpPr>
        <dsp:cNvPr id="0" name=""/>
        <dsp:cNvSpPr/>
      </dsp:nvSpPr>
      <dsp:spPr>
        <a:xfrm>
          <a:off x="488742" y="756081"/>
          <a:ext cx="2755418" cy="2977460"/>
        </a:xfrm>
        <a:prstGeom prst="rect">
          <a:avLst/>
        </a:prstGeom>
        <a:solidFill>
          <a:srgbClr val="009E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49235"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June 29, 2023</a:t>
          </a:r>
        </a:p>
        <a:p>
          <a:pPr marL="228600" lvl="1" indent="-228600" algn="l" defTabSz="1200150">
            <a:lnSpc>
              <a:spcPct val="90000"/>
            </a:lnSpc>
            <a:spcBef>
              <a:spcPct val="0"/>
            </a:spcBef>
            <a:spcAft>
              <a:spcPct val="15000"/>
            </a:spcAft>
            <a:buChar char="•"/>
          </a:pPr>
          <a:r>
            <a:rPr lang="en-US" sz="2700" kern="1200" dirty="0"/>
            <a:t>Sept 28, 2023</a:t>
          </a:r>
        </a:p>
        <a:p>
          <a:pPr marL="228600" lvl="1" indent="-228600" algn="l" defTabSz="1200150">
            <a:lnSpc>
              <a:spcPct val="90000"/>
            </a:lnSpc>
            <a:spcBef>
              <a:spcPct val="0"/>
            </a:spcBef>
            <a:spcAft>
              <a:spcPct val="15000"/>
            </a:spcAft>
            <a:buChar char="•"/>
          </a:pPr>
          <a:r>
            <a:rPr lang="en-US" sz="2700" kern="1200" dirty="0"/>
            <a:t>Jan 4, 2024</a:t>
          </a:r>
        </a:p>
        <a:p>
          <a:pPr marL="228600" lvl="1" indent="-228600" algn="l" defTabSz="1200150">
            <a:lnSpc>
              <a:spcPct val="90000"/>
            </a:lnSpc>
            <a:spcBef>
              <a:spcPct val="0"/>
            </a:spcBef>
            <a:spcAft>
              <a:spcPct val="15000"/>
            </a:spcAft>
            <a:buChar char="•"/>
          </a:pPr>
          <a:r>
            <a:rPr lang="en-US" sz="2700" kern="1200" dirty="0"/>
            <a:t>Mar 28, 2024</a:t>
          </a:r>
        </a:p>
      </dsp:txBody>
      <dsp:txXfrm>
        <a:off x="488742" y="756081"/>
        <a:ext cx="2755418" cy="2977460"/>
      </dsp:txXfrm>
    </dsp:sp>
    <dsp:sp modelId="{24B0D3EE-C3D4-4FE9-AE4D-C8236B5F65C9}">
      <dsp:nvSpPr>
        <dsp:cNvPr id="0" name=""/>
        <dsp:cNvSpPr/>
      </dsp:nvSpPr>
      <dsp:spPr>
        <a:xfrm>
          <a:off x="88486" y="83715"/>
          <a:ext cx="1018736" cy="10187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70F1C8-78C2-4576-BCEE-7225E382F9ED}">
      <dsp:nvSpPr>
        <dsp:cNvPr id="0" name=""/>
        <dsp:cNvSpPr/>
      </dsp:nvSpPr>
      <dsp:spPr>
        <a:xfrm rot="16200000">
          <a:off x="2617698" y="1990127"/>
          <a:ext cx="2977460" cy="5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9235" bIns="0" numCol="1" spcCol="1270" anchor="t" anchorCtr="0">
          <a:noAutofit/>
        </a:bodyPr>
        <a:lstStyle/>
        <a:p>
          <a:pPr marL="0" lvl="0" indent="0" algn="r" defTabSz="1333500">
            <a:lnSpc>
              <a:spcPct val="90000"/>
            </a:lnSpc>
            <a:spcBef>
              <a:spcPct val="0"/>
            </a:spcBef>
            <a:spcAft>
              <a:spcPct val="35000"/>
            </a:spcAft>
            <a:buNone/>
          </a:pPr>
          <a:r>
            <a:rPr lang="en-US" sz="3000" kern="1200"/>
            <a:t>Leading Edge</a:t>
          </a:r>
        </a:p>
      </dsp:txBody>
      <dsp:txXfrm>
        <a:off x="2617698" y="1990127"/>
        <a:ext cx="2977460" cy="509368"/>
      </dsp:txXfrm>
    </dsp:sp>
    <dsp:sp modelId="{FDDEC0C6-A7A4-42B4-9204-E8E45B48BB66}">
      <dsp:nvSpPr>
        <dsp:cNvPr id="0" name=""/>
        <dsp:cNvSpPr/>
      </dsp:nvSpPr>
      <dsp:spPr>
        <a:xfrm>
          <a:off x="4357235" y="756081"/>
          <a:ext cx="2690771" cy="2977460"/>
        </a:xfrm>
        <a:prstGeom prst="rect">
          <a:avLst/>
        </a:prstGeom>
        <a:solidFill>
          <a:srgbClr val="004A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49235"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July 31, 2023</a:t>
          </a:r>
        </a:p>
        <a:p>
          <a:pPr marL="228600" lvl="1" indent="-228600" algn="l" defTabSz="1200150">
            <a:lnSpc>
              <a:spcPct val="90000"/>
            </a:lnSpc>
            <a:spcBef>
              <a:spcPct val="0"/>
            </a:spcBef>
            <a:spcAft>
              <a:spcPct val="15000"/>
            </a:spcAft>
            <a:buChar char="•"/>
          </a:pPr>
          <a:r>
            <a:rPr lang="en-US" sz="2700" kern="1200" dirty="0"/>
            <a:t>Oct 31, 2023</a:t>
          </a:r>
        </a:p>
        <a:p>
          <a:pPr marL="228600" lvl="1" indent="-228600" algn="l" defTabSz="1200150">
            <a:lnSpc>
              <a:spcPct val="90000"/>
            </a:lnSpc>
            <a:spcBef>
              <a:spcPct val="0"/>
            </a:spcBef>
            <a:spcAft>
              <a:spcPct val="15000"/>
            </a:spcAft>
            <a:buChar char="•"/>
          </a:pPr>
          <a:r>
            <a:rPr lang="en-US" sz="2700" kern="1200" dirty="0"/>
            <a:t>Jan 31, 2024</a:t>
          </a:r>
        </a:p>
        <a:p>
          <a:pPr marL="228600" lvl="1" indent="-228600" algn="l" defTabSz="1200150">
            <a:lnSpc>
              <a:spcPct val="90000"/>
            </a:lnSpc>
            <a:spcBef>
              <a:spcPct val="0"/>
            </a:spcBef>
            <a:spcAft>
              <a:spcPct val="15000"/>
            </a:spcAft>
            <a:buChar char="•"/>
          </a:pPr>
          <a:r>
            <a:rPr lang="en-US" sz="2700" kern="1200" dirty="0"/>
            <a:t>Apr 30, 2024</a:t>
          </a:r>
        </a:p>
      </dsp:txBody>
      <dsp:txXfrm>
        <a:off x="4357235" y="756081"/>
        <a:ext cx="2690771" cy="2977460"/>
      </dsp:txXfrm>
    </dsp:sp>
    <dsp:sp modelId="{597A1FA5-CFD8-4C76-B2AD-41A9DC2E304C}">
      <dsp:nvSpPr>
        <dsp:cNvPr id="0" name=""/>
        <dsp:cNvSpPr/>
      </dsp:nvSpPr>
      <dsp:spPr>
        <a:xfrm>
          <a:off x="3924655" y="83715"/>
          <a:ext cx="1018736" cy="10187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5FCF5-C466-409A-ACF1-19B6F77B5B36}">
      <dsp:nvSpPr>
        <dsp:cNvPr id="0" name=""/>
        <dsp:cNvSpPr/>
      </dsp:nvSpPr>
      <dsp:spPr>
        <a:xfrm rot="16200000">
          <a:off x="6422286" y="1990127"/>
          <a:ext cx="2977460" cy="5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9235" bIns="0" numCol="1" spcCol="1270" anchor="t" anchorCtr="0">
          <a:noAutofit/>
        </a:bodyPr>
        <a:lstStyle/>
        <a:p>
          <a:pPr marL="0" lvl="0" indent="0" algn="r" defTabSz="1333500">
            <a:lnSpc>
              <a:spcPct val="90000"/>
            </a:lnSpc>
            <a:spcBef>
              <a:spcPct val="0"/>
            </a:spcBef>
            <a:spcAft>
              <a:spcPct val="35000"/>
            </a:spcAft>
            <a:buNone/>
          </a:pPr>
          <a:r>
            <a:rPr lang="en-US" sz="3000" kern="1200"/>
            <a:t>Comprehensive</a:t>
          </a:r>
        </a:p>
      </dsp:txBody>
      <dsp:txXfrm>
        <a:off x="6422286" y="1990127"/>
        <a:ext cx="2977460" cy="509368"/>
      </dsp:txXfrm>
    </dsp:sp>
    <dsp:sp modelId="{99FD3480-8944-4910-8978-9618E70E49C6}">
      <dsp:nvSpPr>
        <dsp:cNvPr id="0" name=""/>
        <dsp:cNvSpPr/>
      </dsp:nvSpPr>
      <dsp:spPr>
        <a:xfrm>
          <a:off x="8110476" y="756081"/>
          <a:ext cx="2791979" cy="2977460"/>
        </a:xfrm>
        <a:prstGeom prst="rect">
          <a:avLst/>
        </a:prstGeom>
        <a:solidFill>
          <a:srgbClr val="007A7B"/>
        </a:solidFill>
        <a:ln w="12700" cap="flat" cmpd="sng" algn="ctr">
          <a:solidFill>
            <a:srgbClr val="00732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49235" rIns="192024"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Aug 31, 2023</a:t>
          </a:r>
        </a:p>
        <a:p>
          <a:pPr marL="228600" lvl="1" indent="-228600" algn="l" defTabSz="1200150">
            <a:lnSpc>
              <a:spcPct val="90000"/>
            </a:lnSpc>
            <a:spcBef>
              <a:spcPct val="0"/>
            </a:spcBef>
            <a:spcAft>
              <a:spcPct val="15000"/>
            </a:spcAft>
            <a:buChar char="•"/>
          </a:pPr>
          <a:r>
            <a:rPr lang="en-US" sz="2700" kern="1200" dirty="0"/>
            <a:t>Nov 30, 2023</a:t>
          </a:r>
        </a:p>
        <a:p>
          <a:pPr marL="228600" lvl="1" indent="-228600" algn="l" defTabSz="1200150">
            <a:lnSpc>
              <a:spcPct val="90000"/>
            </a:lnSpc>
            <a:spcBef>
              <a:spcPct val="0"/>
            </a:spcBef>
            <a:spcAft>
              <a:spcPct val="15000"/>
            </a:spcAft>
            <a:buChar char="•"/>
          </a:pPr>
          <a:r>
            <a:rPr lang="en-US" sz="2700" kern="1200" dirty="0"/>
            <a:t>Feb 28, 2024</a:t>
          </a:r>
        </a:p>
        <a:p>
          <a:pPr marL="228600" lvl="1" indent="-228600" algn="l" defTabSz="1200150">
            <a:lnSpc>
              <a:spcPct val="90000"/>
            </a:lnSpc>
            <a:spcBef>
              <a:spcPct val="0"/>
            </a:spcBef>
            <a:spcAft>
              <a:spcPct val="15000"/>
            </a:spcAft>
            <a:buChar char="•"/>
          </a:pPr>
          <a:r>
            <a:rPr lang="en-US" sz="2700" kern="1200" dirty="0"/>
            <a:t>May 30,2024</a:t>
          </a:r>
        </a:p>
      </dsp:txBody>
      <dsp:txXfrm>
        <a:off x="8110476" y="756081"/>
        <a:ext cx="2791979" cy="2977460"/>
      </dsp:txXfrm>
    </dsp:sp>
    <dsp:sp modelId="{8470E2C0-0DBB-48D3-ADEC-333E079DBE85}">
      <dsp:nvSpPr>
        <dsp:cNvPr id="0" name=""/>
        <dsp:cNvSpPr/>
      </dsp:nvSpPr>
      <dsp:spPr>
        <a:xfrm>
          <a:off x="7728500" y="83715"/>
          <a:ext cx="1018736" cy="10187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2861FD3-9111-4B35-8155-79BF87D14498}" type="datetimeFigureOut">
              <a:rPr lang="en-US" smtClean="0"/>
              <a:t>10/23/2023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D613EF9-0E88-4CEC-8467-DD968ABB8057}" type="slidenum">
              <a:rPr lang="en-US" smtClean="0"/>
              <a:t>‹#›</a:t>
            </a:fld>
            <a:endParaRPr lang="en-US"/>
          </a:p>
        </p:txBody>
      </p:sp>
    </p:spTree>
    <p:extLst>
      <p:ext uri="{BB962C8B-B14F-4D97-AF65-F5344CB8AC3E}">
        <p14:creationId xmlns:p14="http://schemas.microsoft.com/office/powerpoint/2010/main" val="255311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HUD, along with many industry and federal agency partners, designed this new program and we are excited to share more about it today. The Green and Resilient Retrofit Program is a grant and loan program that provides funding to existing HUD-assisted property owners to help reduce a property’s carbon emissions, improve its utility efficiency and indoor air quality, and strengthen the property’s resilience to the impacts of climate hazards.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D613EF9-0E88-4CEC-8467-DD968ABB8057}" type="slidenum">
              <a:rPr lang="en-US" smtClean="0"/>
              <a:t>1</a:t>
            </a:fld>
            <a:endParaRPr lang="en-US"/>
          </a:p>
        </p:txBody>
      </p:sp>
    </p:spTree>
    <p:extLst>
      <p:ext uri="{BB962C8B-B14F-4D97-AF65-F5344CB8AC3E}">
        <p14:creationId xmlns:p14="http://schemas.microsoft.com/office/powerpoint/2010/main" val="74602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GRRP was funded through the Inflation Reduction Act of 2022, which provided $837.5 million in subsidy and up to $4 billion in loan authority to enhance the efficiency and climate resilience of HUD-assisted housing. </a:t>
            </a:r>
          </a:p>
          <a:p>
            <a:endParaRPr lang="en-US" dirty="0"/>
          </a:p>
          <a:p>
            <a:r>
              <a:rPr lang="en-US" dirty="0"/>
              <a:t>GRRP provides this assistance in the form of grants or surplus cash loans to reduce participating properties’ carbon emissions, improve utility efficiency and indoor air quality, and strengthen resilience to the impacts of climate hazards. </a:t>
            </a:r>
          </a:p>
          <a:p>
            <a:endParaRPr lang="en-US" dirty="0"/>
          </a:p>
          <a:p>
            <a:r>
              <a:rPr lang="en-US" dirty="0"/>
              <a:t>This funding is available only for properties with existing HUD multifamily contracts, primarily Section 8 PBRA, Section 202, and Section 811 contracts.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613EF9-0E88-4CEC-8467-DD968ABB80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884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GRRP funding can be used for a large variety of utility efficiency, climate resilience, and carbon reduction investments. Some eligible costs are listed here including energy and water efficient appliances, building envelope improvements, renewable energy generation and storage, floodproofing, and much more. </a:t>
            </a:r>
          </a:p>
          <a:p>
            <a:endParaRPr lang="en-US" dirty="0"/>
          </a:p>
          <a:p>
            <a:r>
              <a:rPr lang="en-US" dirty="0"/>
              <a:t>Funding can also cover transaction costs associated with the GRRP investments. </a:t>
            </a:r>
          </a:p>
        </p:txBody>
      </p:sp>
      <p:sp>
        <p:nvSpPr>
          <p:cNvPr id="4" name="Slide Number Placeholder 3"/>
          <p:cNvSpPr>
            <a:spLocks noGrp="1"/>
          </p:cNvSpPr>
          <p:nvPr>
            <p:ph type="sldNum" sz="quarter" idx="5"/>
          </p:nvPr>
        </p:nvSpPr>
        <p:spPr/>
        <p:txBody>
          <a:bodyPr/>
          <a:lstStyle/>
          <a:p>
            <a:fld id="{7D613EF9-0E88-4CEC-8467-DD968ABB8057}" type="slidenum">
              <a:rPr lang="en-US" smtClean="0"/>
              <a:t>3</a:t>
            </a:fld>
            <a:endParaRPr lang="en-US"/>
          </a:p>
        </p:txBody>
      </p:sp>
    </p:spTree>
    <p:extLst>
      <p:ext uri="{BB962C8B-B14F-4D97-AF65-F5344CB8AC3E}">
        <p14:creationId xmlns:p14="http://schemas.microsoft.com/office/powerpoint/2010/main" val="3572664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GRRP is made up of three funding paths, or cohorts. We created different cohorts as we wanted the program to be accessible to owners at all stages in the development process, and to those with varying levels of development experience.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Elements provides modest awards for green and resilient investments that owners select from a pre-approved menu to add to existing recapitalization events. These awards are up to $750,000 per property or $40,000 per unit.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Leading Edge cohort provides up to $10 million or $60,000 per unit for properties looking to meet an ambitious green certification.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Comprehensive cohort is our largest award of up to $20 million or $80,000 per unit for properties with the highest need for improvements. Properties selected into the Comprehensive program receive assistance throughout the assessment, scoping, planning, and retrofit processes from a HUD-provided contractor.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Each cohort has its own Notice of Funding Opportunity or NOFO, application, and unique requirements. We encourage you to learn more about each cohort through pre-recorded videos, two-pagers, and more at hud.gov/GRRP.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D613EF9-0E88-4CEC-8467-DD968ABB8057}" type="slidenum">
              <a:rPr lang="en-US" smtClean="0"/>
              <a:t>4</a:t>
            </a:fld>
            <a:endParaRPr lang="en-US"/>
          </a:p>
        </p:txBody>
      </p:sp>
    </p:spTree>
    <p:extLst>
      <p:ext uri="{BB962C8B-B14F-4D97-AF65-F5344CB8AC3E}">
        <p14:creationId xmlns:p14="http://schemas.microsoft.com/office/powerpoint/2010/main" val="249010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dirty="0"/>
              <a:t>Each Cohort has an individualized rolling application timeline with four review &amp; selection periods, beginning in June with Elements and alternating after that.  Properties not selected in each funding round will be considered again in the following rounds, unless the application is withdrawn.  Applicants who are not selected may also withdraw and revise their application to resubmit or submit to a different cohort without penalty.  </a:t>
            </a:r>
          </a:p>
          <a:p>
            <a:pPr>
              <a:buClr>
                <a:schemeClr val="accent6">
                  <a:lumMod val="75000"/>
                </a:schemeClr>
              </a:buClr>
            </a:pPr>
            <a:endParaRPr lang="en-US" sz="2600" dirty="0"/>
          </a:p>
          <a:p>
            <a:pPr>
              <a:buClr>
                <a:schemeClr val="accent6">
                  <a:lumMod val="75000"/>
                </a:schemeClr>
              </a:buClr>
            </a:pPr>
            <a:r>
              <a:rPr lang="en-US" sz="2600" dirty="0"/>
              <a:t>You can also see each of the applicable timelines in more detail in the cohorts </a:t>
            </a:r>
            <a:r>
              <a:rPr lang="en-US" dirty="0"/>
              <a:t>Notice of Funding Opportunity or NOFOs, all available on hud.gov/GRRP. If you have any questions not answered by the available materials, please email them to </a:t>
            </a:r>
            <a:r>
              <a:rPr lang="en-US" dirty="0" err="1"/>
              <a:t>GRRP@hud.gov</a:t>
            </a:r>
            <a:r>
              <a:rPr lang="en-US" dirty="0"/>
              <a:t>. </a:t>
            </a:r>
          </a:p>
        </p:txBody>
      </p:sp>
      <p:sp>
        <p:nvSpPr>
          <p:cNvPr id="4" name="Slide Number Placeholder 3"/>
          <p:cNvSpPr>
            <a:spLocks noGrp="1"/>
          </p:cNvSpPr>
          <p:nvPr>
            <p:ph type="sldNum" sz="quarter" idx="5"/>
          </p:nvPr>
        </p:nvSpPr>
        <p:spPr/>
        <p:txBody>
          <a:bodyPr/>
          <a:lstStyle/>
          <a:p>
            <a:fld id="{7D613EF9-0E88-4CEC-8467-DD968ABB8057}" type="slidenum">
              <a:rPr lang="en-US" smtClean="0"/>
              <a:t>5</a:t>
            </a:fld>
            <a:endParaRPr lang="en-US"/>
          </a:p>
        </p:txBody>
      </p:sp>
    </p:spTree>
    <p:extLst>
      <p:ext uri="{BB962C8B-B14F-4D97-AF65-F5344CB8AC3E}">
        <p14:creationId xmlns:p14="http://schemas.microsoft.com/office/powerpoint/2010/main" val="188795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146800" cy="3457575"/>
          </a:xfrm>
        </p:spPr>
      </p:sp>
      <p:sp>
        <p:nvSpPr>
          <p:cNvPr id="3" name="Notes Placeholder 2"/>
          <p:cNvSpPr>
            <a:spLocks noGrp="1"/>
          </p:cNvSpPr>
          <p:nvPr>
            <p:ph type="body" idx="1"/>
          </p:nvPr>
        </p:nvSpPr>
        <p:spPr/>
        <p:txBody>
          <a:bodyPr/>
          <a:lstStyle/>
          <a:p>
            <a:r>
              <a:rPr lang="en-US" dirty="0"/>
              <a:t>After selection, properties will be assigned to a HUD-provided contractor called a MAC that will provide support through the development process.  The contractor’s role will be to analyze any assessments the owner may have already completed, commission other needed assessments, and work with the owner to develop the scope of work at the project.  The scope of work will include standard improvements recommended by the Capital Needs Assessment or required by the environmental report as well as other green or resilient investments as identified by the energy audit, renewable energy assessment, and climate resilience assessment.</a:t>
            </a:r>
          </a:p>
        </p:txBody>
      </p:sp>
      <p:sp>
        <p:nvSpPr>
          <p:cNvPr id="4" name="Slide Number Placeholder 3"/>
          <p:cNvSpPr>
            <a:spLocks noGrp="1"/>
          </p:cNvSpPr>
          <p:nvPr>
            <p:ph type="sldNum" sz="quarter" idx="5"/>
          </p:nvPr>
        </p:nvSpPr>
        <p:spPr/>
        <p:txBody>
          <a:bodyPr/>
          <a:lstStyle/>
          <a:p>
            <a:fld id="{8B613499-0A78-41A0-909C-E859ACE5B34D}" type="slidenum">
              <a:rPr lang="en-US" smtClean="0"/>
              <a:t>6</a:t>
            </a:fld>
            <a:endParaRPr lang="en-US"/>
          </a:p>
        </p:txBody>
      </p:sp>
    </p:spTree>
    <p:extLst>
      <p:ext uri="{BB962C8B-B14F-4D97-AF65-F5344CB8AC3E}">
        <p14:creationId xmlns:p14="http://schemas.microsoft.com/office/powerpoint/2010/main" val="308339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Each item in the resulting scope of work will fall into one of four funding categories: owner-paid items, cost-share items, high impact GRRP-Paid items, and transaction costs. Generally, Comprehensive property owners are expected to </a:t>
            </a:r>
            <a:r>
              <a:rPr lang="en-US" sz="1800"/>
              <a:t>contribute to the retrofit to cover normal repairs and upgrade costs aligned with general asset management good practice.  This contribution can be either direct or through leveraging other public or private rehabilitation funds.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The first category of items are those that are fully owner paid, which includes basic energy and water efficiency improvements and non-GRRP-award eligible investments. </a:t>
            </a:r>
          </a:p>
          <a:p>
            <a:pPr marL="0" marR="0">
              <a:spcBef>
                <a:spcPts val="0"/>
              </a:spcBef>
              <a:spcAft>
                <a:spcPts val="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GRRP and owners will share the cost of items in the second category for which a greener alternative has been selected. The owner will support the cost of the standard version and GRRP will fund the additional cost of the greener version. For example, if the windows need to be replaced at the property, the owner would contribute the cost of standard windows and GRRP would fund the additional cost needed to instead put in higher performing windows if applicable at the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In the High Impact category, GRRP will pay for the full cost of enhancements that go beyond what is identified by a Capital Needs Assessment. That might include upgrades for electrification, renewable energy generation, and climate resilience investments. You should note that 25% of the property’s GRRP award is reserved for these high impact investments.  Owners who do not wish to include high-impact investments in their scope of work will only have access to 75% of the maximum award for their property.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Finally, the GRRP award may pay for some transaction costs.  Up to 30% of funding can be used for costs such as tenant relocation, environmental mitigation, and other project management and design work. Please see Notice section 5 for more detail on this funding structure. </a:t>
            </a:r>
          </a:p>
        </p:txBody>
      </p:sp>
      <p:sp>
        <p:nvSpPr>
          <p:cNvPr id="4" name="Slide Number Placeholder 3"/>
          <p:cNvSpPr>
            <a:spLocks noGrp="1"/>
          </p:cNvSpPr>
          <p:nvPr>
            <p:ph type="sldNum" sz="quarter" idx="5"/>
          </p:nvPr>
        </p:nvSpPr>
        <p:spPr/>
        <p:txBody>
          <a:bodyPr/>
          <a:lstStyle/>
          <a:p>
            <a:fld id="{7D613EF9-0E88-4CEC-8467-DD968ABB8057}" type="slidenum">
              <a:rPr lang="en-US" smtClean="0"/>
              <a:t>7</a:t>
            </a:fld>
            <a:endParaRPr lang="en-US"/>
          </a:p>
        </p:txBody>
      </p:sp>
    </p:spTree>
    <p:extLst>
      <p:ext uri="{BB962C8B-B14F-4D97-AF65-F5344CB8AC3E}">
        <p14:creationId xmlns:p14="http://schemas.microsoft.com/office/powerpoint/2010/main" val="263518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Graphical user interface&#10;&#10;Description automatically generated with medium confidence">
            <a:extLst>
              <a:ext uri="{FF2B5EF4-FFF2-40B4-BE49-F238E27FC236}">
                <a16:creationId xmlns:a16="http://schemas.microsoft.com/office/drawing/2014/main" id="{4A34855F-15B6-D244-8D3B-769B1D9E0CF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681CA1-6D22-474E-92F9-FAB859724A64}"/>
              </a:ext>
            </a:extLst>
          </p:cNvPr>
          <p:cNvSpPr>
            <a:spLocks noGrp="1"/>
          </p:cNvSpPr>
          <p:nvPr>
            <p:ph type="title" hasCustomPrompt="1"/>
          </p:nvPr>
        </p:nvSpPr>
        <p:spPr>
          <a:xfrm>
            <a:off x="419911" y="284204"/>
            <a:ext cx="10515600" cy="628788"/>
          </a:xfrm>
        </p:spPr>
        <p:txBody>
          <a:bodyPr/>
          <a:lstStyle>
            <a:lvl1pPr>
              <a:defRPr b="1">
                <a:solidFill>
                  <a:schemeClr val="tx1"/>
                </a:solidFill>
                <a:latin typeface="+mn-lt"/>
                <a:cs typeface="Calibri" panose="020F0502020204030204" pitchFamily="34" charset="0"/>
              </a:defRPr>
            </a:lvl1pPr>
          </a:lstStyle>
          <a:p>
            <a:r>
              <a:rPr lang="en-US"/>
              <a:t>Click to edit slide title</a:t>
            </a:r>
          </a:p>
        </p:txBody>
      </p:sp>
      <p:sp>
        <p:nvSpPr>
          <p:cNvPr id="3" name="Content Placeholder 2">
            <a:extLst>
              <a:ext uri="{FF2B5EF4-FFF2-40B4-BE49-F238E27FC236}">
                <a16:creationId xmlns:a16="http://schemas.microsoft.com/office/drawing/2014/main" id="{706D1600-2CE9-49F0-8537-2EF41E75A266}"/>
              </a:ext>
            </a:extLst>
          </p:cNvPr>
          <p:cNvSpPr>
            <a:spLocks noGrp="1"/>
          </p:cNvSpPr>
          <p:nvPr>
            <p:ph idx="1" hasCustomPrompt="1"/>
          </p:nvPr>
        </p:nvSpPr>
        <p:spPr>
          <a:xfrm>
            <a:off x="419911" y="1399636"/>
            <a:ext cx="10515600" cy="5200320"/>
          </a:xfrm>
        </p:spPr>
        <p:txBody>
          <a:bodyPr/>
          <a:lstStyle>
            <a:lvl1pPr>
              <a:lnSpc>
                <a:spcPct val="100000"/>
              </a:lnSpc>
              <a:spcBef>
                <a:spcPts val="0"/>
              </a:spcBef>
              <a:spcAft>
                <a:spcPts val="800"/>
              </a:spcAft>
              <a:defRPr>
                <a:latin typeface="+mn-lt"/>
                <a:cs typeface="Calibri" panose="020F0502020204030204" pitchFamily="34" charset="0"/>
              </a:defRPr>
            </a:lvl1pPr>
            <a:lvl2pPr>
              <a:lnSpc>
                <a:spcPct val="100000"/>
              </a:lnSpc>
              <a:spcBef>
                <a:spcPts val="0"/>
              </a:spcBef>
              <a:spcAft>
                <a:spcPts val="800"/>
              </a:spcAft>
              <a:defRPr>
                <a:latin typeface="+mn-lt"/>
                <a:cs typeface="Calibri" panose="020F0502020204030204" pitchFamily="34" charset="0"/>
              </a:defRPr>
            </a:lvl2pPr>
            <a:lvl3pPr>
              <a:lnSpc>
                <a:spcPct val="100000"/>
              </a:lnSpc>
              <a:spcBef>
                <a:spcPts val="0"/>
              </a:spcBef>
              <a:spcAft>
                <a:spcPts val="800"/>
              </a:spcAft>
              <a:defRPr>
                <a:latin typeface="+mn-lt"/>
                <a:cs typeface="Calibri" panose="020F0502020204030204" pitchFamily="34" charset="0"/>
              </a:defRPr>
            </a:lvl3pPr>
            <a:lvl4pPr>
              <a:lnSpc>
                <a:spcPct val="100000"/>
              </a:lnSpc>
              <a:spcBef>
                <a:spcPts val="0"/>
              </a:spcBef>
              <a:spcAft>
                <a:spcPts val="800"/>
              </a:spcAft>
              <a:defRPr>
                <a:latin typeface="+mn-lt"/>
                <a:cs typeface="Calibri" panose="020F0502020204030204" pitchFamily="34" charset="0"/>
              </a:defRPr>
            </a:lvl4pPr>
            <a:lvl5pPr>
              <a:lnSpc>
                <a:spcPct val="100000"/>
              </a:lnSpc>
              <a:spcBef>
                <a:spcPts val="0"/>
              </a:spcBef>
              <a:spcAft>
                <a:spcPts val="800"/>
              </a:spcAft>
              <a:defRPr>
                <a:latin typeface="+mn-lt"/>
                <a:cs typeface="Calibri" panose="020F0502020204030204" pitchFamily="34" charset="0"/>
              </a:defRPr>
            </a:lvl5pPr>
          </a:lstStyle>
          <a:p>
            <a:pPr lvl="0"/>
            <a:r>
              <a:rPr lang="en-US"/>
              <a:t>Click to edit 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28DC54-F60C-4644-B6E0-9E555E9ACCB4}"/>
              </a:ext>
            </a:extLst>
          </p:cNvPr>
          <p:cNvSpPr>
            <a:spLocks noGrp="1"/>
          </p:cNvSpPr>
          <p:nvPr>
            <p:ph type="sldNum" sz="quarter" idx="12"/>
          </p:nvPr>
        </p:nvSpPr>
        <p:spPr>
          <a:xfrm>
            <a:off x="8610600" y="6478438"/>
            <a:ext cx="2743200" cy="243037"/>
          </a:xfrm>
        </p:spPr>
        <p:txBody>
          <a:bodyPr/>
          <a:lstStyle>
            <a:lvl1pPr>
              <a:defRPr>
                <a:solidFill>
                  <a:schemeClr val="tx1"/>
                </a:solidFill>
              </a:defRPr>
            </a:lvl1pPr>
          </a:lstStyle>
          <a:p>
            <a:fld id="{330E3436-06EC-422C-93D4-F244318DA506}" type="slidenum">
              <a:rPr lang="en-US" smtClean="0"/>
              <a:pPr/>
              <a:t>‹#›</a:t>
            </a:fld>
            <a:endParaRPr lang="en-US"/>
          </a:p>
        </p:txBody>
      </p:sp>
    </p:spTree>
    <p:extLst>
      <p:ext uri="{BB962C8B-B14F-4D97-AF65-F5344CB8AC3E}">
        <p14:creationId xmlns:p14="http://schemas.microsoft.com/office/powerpoint/2010/main" val="40283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A picture containing text, sign, green&#10;&#10;Description automatically generated">
            <a:extLst>
              <a:ext uri="{FF2B5EF4-FFF2-40B4-BE49-F238E27FC236}">
                <a16:creationId xmlns:a16="http://schemas.microsoft.com/office/drawing/2014/main" id="{7F53D961-0651-AA13-C313-B5DEF11F6E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6" name="Title 1">
            <a:extLst>
              <a:ext uri="{FF2B5EF4-FFF2-40B4-BE49-F238E27FC236}">
                <a16:creationId xmlns:a16="http://schemas.microsoft.com/office/drawing/2014/main" id="{0ED3CA62-21C1-BF84-5335-6648D3611CE5}"/>
              </a:ext>
            </a:extLst>
          </p:cNvPr>
          <p:cNvSpPr>
            <a:spLocks noGrp="1"/>
          </p:cNvSpPr>
          <p:nvPr>
            <p:ph type="ctrTitle" hasCustomPrompt="1"/>
          </p:nvPr>
        </p:nvSpPr>
        <p:spPr>
          <a:xfrm>
            <a:off x="103762" y="2436534"/>
            <a:ext cx="4691974" cy="1514874"/>
          </a:xfrm>
        </p:spPr>
        <p:txBody>
          <a:bodyPr anchor="b">
            <a:normAutofit/>
          </a:bodyPr>
          <a:lstStyle>
            <a:lvl1pPr algn="l">
              <a:defRPr sz="4800">
                <a:solidFill>
                  <a:schemeClr val="tx1"/>
                </a:solidFill>
                <a:latin typeface="+mn-lt"/>
              </a:defRPr>
            </a:lvl1pPr>
          </a:lstStyle>
          <a:p>
            <a:r>
              <a:rPr lang="en-US"/>
              <a:t>Click to edit presentation title</a:t>
            </a:r>
          </a:p>
        </p:txBody>
      </p:sp>
      <p:sp>
        <p:nvSpPr>
          <p:cNvPr id="17" name="Subtitle 2">
            <a:extLst>
              <a:ext uri="{FF2B5EF4-FFF2-40B4-BE49-F238E27FC236}">
                <a16:creationId xmlns:a16="http://schemas.microsoft.com/office/drawing/2014/main" id="{821B080F-9814-E13C-6128-D6301C35F279}"/>
              </a:ext>
            </a:extLst>
          </p:cNvPr>
          <p:cNvSpPr>
            <a:spLocks noGrp="1"/>
          </p:cNvSpPr>
          <p:nvPr>
            <p:ph type="subTitle" idx="1" hasCustomPrompt="1"/>
          </p:nvPr>
        </p:nvSpPr>
        <p:spPr>
          <a:xfrm>
            <a:off x="103762" y="4545753"/>
            <a:ext cx="5392366" cy="1406616"/>
          </a:xfrm>
        </p:spPr>
        <p:txBody>
          <a:bodyPr>
            <a:normAutofit/>
          </a:bodyPr>
          <a:lstStyle>
            <a:lvl1pPr marL="0" indent="0" algn="l">
              <a:lnSpc>
                <a:spcPct val="100000"/>
              </a:lnSpc>
              <a:spcBef>
                <a:spcPts val="0"/>
              </a:spcBef>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 OF PRESENTER, TITLE OF PRESENTER AND DATE OF PRESENTATION – 3 LINES, ALL CAPS, EXTRA LINE BEFORE DATE</a:t>
            </a:r>
          </a:p>
        </p:txBody>
      </p:sp>
      <p:pic>
        <p:nvPicPr>
          <p:cNvPr id="18" name="Picture 17" descr="Logo&#10;&#10;Description automatically generated">
            <a:extLst>
              <a:ext uri="{FF2B5EF4-FFF2-40B4-BE49-F238E27FC236}">
                <a16:creationId xmlns:a16="http://schemas.microsoft.com/office/drawing/2014/main" id="{A3085B94-9A54-D5AF-ADBD-32DFD725360C}"/>
              </a:ext>
            </a:extLst>
          </p:cNvPr>
          <p:cNvPicPr>
            <a:picLocks noChangeAspect="1"/>
          </p:cNvPicPr>
          <p:nvPr userDrawn="1"/>
        </p:nvPicPr>
        <p:blipFill>
          <a:blip r:embed="rId3"/>
          <a:stretch>
            <a:fillRect/>
          </a:stretch>
        </p:blipFill>
        <p:spPr>
          <a:xfrm>
            <a:off x="103762" y="218851"/>
            <a:ext cx="1419563" cy="1373559"/>
          </a:xfrm>
          <a:prstGeom prst="rect">
            <a:avLst/>
          </a:prstGeom>
        </p:spPr>
      </p:pic>
      <p:pic>
        <p:nvPicPr>
          <p:cNvPr id="19" name="Picture 18" descr="Logo, company name&#10;&#10;Description automatically generated">
            <a:extLst>
              <a:ext uri="{FF2B5EF4-FFF2-40B4-BE49-F238E27FC236}">
                <a16:creationId xmlns:a16="http://schemas.microsoft.com/office/drawing/2014/main" id="{D909F3EE-FF7D-CCAD-FCA2-607A26B6252F}"/>
              </a:ext>
            </a:extLst>
          </p:cNvPr>
          <p:cNvPicPr>
            <a:picLocks noChangeAspect="1"/>
          </p:cNvPicPr>
          <p:nvPr userDrawn="1"/>
        </p:nvPicPr>
        <p:blipFill rotWithShape="1">
          <a:blip r:embed="rId4"/>
          <a:srcRect t="30374" b="36120"/>
          <a:stretch/>
        </p:blipFill>
        <p:spPr>
          <a:xfrm>
            <a:off x="0" y="6049911"/>
            <a:ext cx="2120630" cy="710546"/>
          </a:xfrm>
          <a:prstGeom prst="rect">
            <a:avLst/>
          </a:prstGeom>
        </p:spPr>
      </p:pic>
    </p:spTree>
    <p:extLst>
      <p:ext uri="{BB962C8B-B14F-4D97-AF65-F5344CB8AC3E}">
        <p14:creationId xmlns:p14="http://schemas.microsoft.com/office/powerpoint/2010/main" val="248938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8BF47C45-B57D-4C6C-8EE8-0D0AA5A93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D1722BC4-287B-4FDF-8892-E50C56553A9D}"/>
              </a:ext>
            </a:extLst>
          </p:cNvPr>
          <p:cNvSpPr>
            <a:spLocks noGrp="1"/>
          </p:cNvSpPr>
          <p:nvPr>
            <p:ph type="ctrTitle" hasCustomPrompt="1"/>
          </p:nvPr>
        </p:nvSpPr>
        <p:spPr>
          <a:xfrm>
            <a:off x="1524000" y="2796457"/>
            <a:ext cx="9144000" cy="878905"/>
          </a:xfrm>
        </p:spPr>
        <p:txBody>
          <a:bodyPr anchor="b">
            <a:normAutofit/>
          </a:bodyPr>
          <a:lstStyle>
            <a:lvl1pPr algn="ctr">
              <a:defRPr sz="4800">
                <a:solidFill>
                  <a:schemeClr val="bg1"/>
                </a:solidFill>
                <a:latin typeface="Baskerville Old Face" panose="02020602080505020303" pitchFamily="18" charset="0"/>
              </a:defRPr>
            </a:lvl1pPr>
          </a:lstStyle>
          <a:p>
            <a:r>
              <a:rPr lang="en-US"/>
              <a:t>Click to edit presentation title</a:t>
            </a:r>
          </a:p>
        </p:txBody>
      </p:sp>
      <p:sp>
        <p:nvSpPr>
          <p:cNvPr id="3" name="Subtitle 2">
            <a:extLst>
              <a:ext uri="{FF2B5EF4-FFF2-40B4-BE49-F238E27FC236}">
                <a16:creationId xmlns:a16="http://schemas.microsoft.com/office/drawing/2014/main" id="{34951830-23C4-4821-8D80-8CB727208AB0}"/>
              </a:ext>
            </a:extLst>
          </p:cNvPr>
          <p:cNvSpPr>
            <a:spLocks noGrp="1"/>
          </p:cNvSpPr>
          <p:nvPr>
            <p:ph type="subTitle" idx="1" hasCustomPrompt="1"/>
          </p:nvPr>
        </p:nvSpPr>
        <p:spPr>
          <a:xfrm>
            <a:off x="1524000" y="4701396"/>
            <a:ext cx="9144000" cy="1406616"/>
          </a:xfrm>
        </p:spPr>
        <p:txBody>
          <a:bodyPr>
            <a:normAutofit/>
          </a:bodyPr>
          <a:lstStyle>
            <a:lvl1pPr marL="0" indent="0" algn="ctr">
              <a:lnSpc>
                <a:spcPct val="100000"/>
              </a:lnSpc>
              <a:spcBef>
                <a:spcPts val="0"/>
              </a:spcBef>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NAME OF PRESENTER, TITLE OF PRESENTER AND DATE OF PRESENTATION – 3 LINES, ALL CAPS, EXTRA LINE BEFORE DATE</a:t>
            </a:r>
          </a:p>
        </p:txBody>
      </p:sp>
    </p:spTree>
    <p:extLst>
      <p:ext uri="{BB962C8B-B14F-4D97-AF65-F5344CB8AC3E}">
        <p14:creationId xmlns:p14="http://schemas.microsoft.com/office/powerpoint/2010/main" val="248938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icture containing clock, ball, holding, player&#10;&#10;Description automatically generated">
            <a:extLst>
              <a:ext uri="{FF2B5EF4-FFF2-40B4-BE49-F238E27FC236}">
                <a16:creationId xmlns:a16="http://schemas.microsoft.com/office/drawing/2014/main" id="{AAE6A38D-17D5-40F2-BE70-CBAF78FB16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93913"/>
          </a:xfrm>
          <a:prstGeom prst="rect">
            <a:avLst/>
          </a:prstGeom>
        </p:spPr>
      </p:pic>
      <p:sp>
        <p:nvSpPr>
          <p:cNvPr id="2" name="Title 1">
            <a:extLst>
              <a:ext uri="{FF2B5EF4-FFF2-40B4-BE49-F238E27FC236}">
                <a16:creationId xmlns:a16="http://schemas.microsoft.com/office/drawing/2014/main" id="{C1681CA1-6D22-474E-92F9-FAB859724A64}"/>
              </a:ext>
            </a:extLst>
          </p:cNvPr>
          <p:cNvSpPr>
            <a:spLocks noGrp="1"/>
          </p:cNvSpPr>
          <p:nvPr>
            <p:ph type="title" hasCustomPrompt="1"/>
          </p:nvPr>
        </p:nvSpPr>
        <p:spPr>
          <a:xfrm>
            <a:off x="838200" y="182562"/>
            <a:ext cx="10515600" cy="628788"/>
          </a:xfrm>
        </p:spPr>
        <p:txBody>
          <a:bodyPr/>
          <a:lstStyle>
            <a:lvl1pPr>
              <a:defRPr>
                <a:solidFill>
                  <a:schemeClr val="bg1"/>
                </a:solidFill>
                <a:latin typeface="Baskerville Old Face" panose="02020602080505020303" pitchFamily="18" charset="0"/>
                <a:cs typeface="Times New Roman" panose="02020603050405020304" pitchFamily="18" charset="0"/>
              </a:defRPr>
            </a:lvl1pPr>
          </a:lstStyle>
          <a:p>
            <a:r>
              <a:rPr lang="en-US"/>
              <a:t>Click to edit slide title</a:t>
            </a:r>
          </a:p>
        </p:txBody>
      </p:sp>
      <p:sp>
        <p:nvSpPr>
          <p:cNvPr id="3" name="Content Placeholder 2">
            <a:extLst>
              <a:ext uri="{FF2B5EF4-FFF2-40B4-BE49-F238E27FC236}">
                <a16:creationId xmlns:a16="http://schemas.microsoft.com/office/drawing/2014/main" id="{706D1600-2CE9-49F0-8537-2EF41E75A266}"/>
              </a:ext>
            </a:extLst>
          </p:cNvPr>
          <p:cNvSpPr>
            <a:spLocks noGrp="1"/>
          </p:cNvSpPr>
          <p:nvPr>
            <p:ph idx="1" hasCustomPrompt="1"/>
          </p:nvPr>
        </p:nvSpPr>
        <p:spPr>
          <a:xfrm>
            <a:off x="838200" y="1095555"/>
            <a:ext cx="10515600" cy="5200320"/>
          </a:xfrm>
        </p:spPr>
        <p:txBody>
          <a:bodyPr/>
          <a:lstStyle>
            <a:lvl1pPr>
              <a:lnSpc>
                <a:spcPct val="100000"/>
              </a:lnSpc>
              <a:spcBef>
                <a:spcPts val="0"/>
              </a:spcBef>
              <a:spcAft>
                <a:spcPts val="800"/>
              </a:spcAft>
              <a:defRPr>
                <a:latin typeface="Baskerville Old Face" panose="02020602080505020303" pitchFamily="18" charset="0"/>
                <a:cs typeface="Times New Roman" panose="02020603050405020304" pitchFamily="18" charset="0"/>
              </a:defRPr>
            </a:lvl1pPr>
            <a:lvl2pPr>
              <a:lnSpc>
                <a:spcPct val="100000"/>
              </a:lnSpc>
              <a:spcBef>
                <a:spcPts val="0"/>
              </a:spcBef>
              <a:spcAft>
                <a:spcPts val="800"/>
              </a:spcAft>
              <a:defRPr>
                <a:latin typeface="Baskerville Old Face" panose="02020602080505020303" pitchFamily="18" charset="0"/>
                <a:cs typeface="Times New Roman" panose="02020603050405020304" pitchFamily="18" charset="0"/>
              </a:defRPr>
            </a:lvl2pPr>
            <a:lvl3pPr>
              <a:lnSpc>
                <a:spcPct val="100000"/>
              </a:lnSpc>
              <a:spcBef>
                <a:spcPts val="0"/>
              </a:spcBef>
              <a:spcAft>
                <a:spcPts val="800"/>
              </a:spcAft>
              <a:defRPr>
                <a:latin typeface="Baskerville Old Face" panose="02020602080505020303" pitchFamily="18" charset="0"/>
                <a:cs typeface="Times New Roman" panose="02020603050405020304" pitchFamily="18" charset="0"/>
              </a:defRPr>
            </a:lvl3pPr>
            <a:lvl4pPr>
              <a:lnSpc>
                <a:spcPct val="100000"/>
              </a:lnSpc>
              <a:spcBef>
                <a:spcPts val="0"/>
              </a:spcBef>
              <a:spcAft>
                <a:spcPts val="800"/>
              </a:spcAft>
              <a:defRPr>
                <a:latin typeface="Baskerville Old Face" panose="02020602080505020303" pitchFamily="18" charset="0"/>
                <a:cs typeface="Times New Roman" panose="02020603050405020304" pitchFamily="18" charset="0"/>
              </a:defRPr>
            </a:lvl4pPr>
            <a:lvl5pPr>
              <a:lnSpc>
                <a:spcPct val="100000"/>
              </a:lnSpc>
              <a:spcBef>
                <a:spcPts val="0"/>
              </a:spcBef>
              <a:spcAft>
                <a:spcPts val="800"/>
              </a:spcAft>
              <a:defRPr>
                <a:latin typeface="Baskerville Old Face" panose="02020602080505020303" pitchFamily="18" charset="0"/>
                <a:cs typeface="Times New Roman" panose="02020603050405020304" pitchFamily="18" charset="0"/>
              </a:defRPr>
            </a:lvl5pPr>
          </a:lstStyle>
          <a:p>
            <a:pPr lvl="0"/>
            <a:r>
              <a:rPr lang="en-US"/>
              <a:t>Click to edit first level</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28DC54-F60C-4644-B6E0-9E555E9ACCB4}"/>
              </a:ext>
            </a:extLst>
          </p:cNvPr>
          <p:cNvSpPr>
            <a:spLocks noGrp="1"/>
          </p:cNvSpPr>
          <p:nvPr>
            <p:ph type="sldNum" sz="quarter" idx="12"/>
          </p:nvPr>
        </p:nvSpPr>
        <p:spPr>
          <a:xfrm>
            <a:off x="8610600" y="6478438"/>
            <a:ext cx="2743200" cy="243037"/>
          </a:xfrm>
        </p:spPr>
        <p:txBody>
          <a:bodyPr/>
          <a:lstStyle>
            <a:lvl1pPr>
              <a:defRPr>
                <a:solidFill>
                  <a:schemeClr val="tx1"/>
                </a:solidFill>
              </a:defRPr>
            </a:lvl1pPr>
          </a:lstStyle>
          <a:p>
            <a:fld id="{330E3436-06EC-422C-93D4-F244318DA506}" type="slidenum">
              <a:rPr lang="en-US" smtClean="0"/>
              <a:pPr/>
              <a:t>‹#›</a:t>
            </a:fld>
            <a:endParaRPr lang="en-US"/>
          </a:p>
        </p:txBody>
      </p:sp>
    </p:spTree>
    <p:extLst>
      <p:ext uri="{BB962C8B-B14F-4D97-AF65-F5344CB8AC3E}">
        <p14:creationId xmlns:p14="http://schemas.microsoft.com/office/powerpoint/2010/main" val="2689202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6F2A8-90D4-4572-A30E-D3F7B9D04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8869B-9935-4F05-905E-808F5E35F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B0B3D-7938-4286-971F-F616C9E9FF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68C6D-4B11-4A48-A135-5EE1F2A36850}" type="datetime1">
              <a:rPr lang="en-US" smtClean="0"/>
              <a:t>10/23/2023</a:t>
            </a:fld>
            <a:endParaRPr lang="en-US"/>
          </a:p>
        </p:txBody>
      </p:sp>
      <p:sp>
        <p:nvSpPr>
          <p:cNvPr id="5" name="Footer Placeholder 4">
            <a:extLst>
              <a:ext uri="{FF2B5EF4-FFF2-40B4-BE49-F238E27FC236}">
                <a16:creationId xmlns:a16="http://schemas.microsoft.com/office/drawing/2014/main" id="{C3A7CD0D-0CA5-45CA-89D1-E5256A803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53D7B1-E7C2-4C91-9D6F-844CD2A85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3436-06EC-422C-93D4-F244318DA506}" type="slidenum">
              <a:rPr lang="en-US" smtClean="0"/>
              <a:t>‹#›</a:t>
            </a:fld>
            <a:endParaRPr lang="en-US"/>
          </a:p>
        </p:txBody>
      </p:sp>
    </p:spTree>
    <p:extLst>
      <p:ext uri="{BB962C8B-B14F-4D97-AF65-F5344CB8AC3E}">
        <p14:creationId xmlns:p14="http://schemas.microsoft.com/office/powerpoint/2010/main" val="2929401723"/>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ud.gov/GRR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GRRP@hud.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hyperlink" Target="mailto:GRRP@hud.gov" TargetMode="External"/><Relationship Id="rId4" Type="http://schemas.openxmlformats.org/officeDocument/2006/relationships/image" Target="../media/image8.svg"/><Relationship Id="rId9" Type="http://schemas.openxmlformats.org/officeDocument/2006/relationships/hyperlink" Target="hud.gov/GRR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GRRP@hud.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ud.gov/GRRP"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hyperlink" Target="hud.gov/GRR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mailto:GRRP@hud.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9CFD5B-678C-5E27-4346-96BF5747114F}"/>
              </a:ext>
            </a:extLst>
          </p:cNvPr>
          <p:cNvSpPr>
            <a:spLocks noGrp="1"/>
          </p:cNvSpPr>
          <p:nvPr>
            <p:ph type="ctrTitle"/>
          </p:nvPr>
        </p:nvSpPr>
        <p:spPr>
          <a:xfrm>
            <a:off x="143011" y="2950100"/>
            <a:ext cx="6105389" cy="1177715"/>
          </a:xfrm>
        </p:spPr>
        <p:txBody>
          <a:bodyPr anchor="ctr">
            <a:noAutofit/>
          </a:bodyPr>
          <a:lstStyle/>
          <a:p>
            <a:r>
              <a:rPr lang="en-US" sz="4200" b="1" dirty="0">
                <a:latin typeface="Calibri" panose="020F0502020204030204" pitchFamily="34" charset="0"/>
                <a:cs typeface="Calibri" panose="020F0502020204030204" pitchFamily="34" charset="0"/>
              </a:rPr>
              <a:t>Green and Resilient </a:t>
            </a:r>
            <a:br>
              <a:rPr lang="en-US" sz="4200" b="1" dirty="0">
                <a:latin typeface="Calibri" panose="020F0502020204030204" pitchFamily="34" charset="0"/>
                <a:cs typeface="Calibri" panose="020F0502020204030204" pitchFamily="34" charset="0"/>
              </a:rPr>
            </a:br>
            <a:r>
              <a:rPr lang="en-US" sz="4200" b="1" dirty="0">
                <a:latin typeface="Calibri" panose="020F0502020204030204" pitchFamily="34" charset="0"/>
                <a:cs typeface="Calibri" panose="020F0502020204030204" pitchFamily="34" charset="0"/>
              </a:rPr>
              <a:t>Retrofit Program (GRRP)</a:t>
            </a:r>
            <a:br>
              <a:rPr lang="en-US" sz="4200" b="1" dirty="0">
                <a:latin typeface="Calibri" panose="020F0502020204030204" pitchFamily="34" charset="0"/>
                <a:cs typeface="Calibri" panose="020F0502020204030204" pitchFamily="34" charset="0"/>
              </a:rPr>
            </a:br>
            <a:r>
              <a:rPr lang="en-US" sz="4200" b="1" dirty="0">
                <a:latin typeface="Calibri" panose="020F0502020204030204" pitchFamily="34" charset="0"/>
                <a:cs typeface="Calibri" panose="020F0502020204030204" pitchFamily="34" charset="0"/>
              </a:rPr>
              <a:t>and the Climate Risk Assessment Tool</a:t>
            </a:r>
          </a:p>
        </p:txBody>
      </p:sp>
      <p:sp>
        <p:nvSpPr>
          <p:cNvPr id="2" name="Title 1">
            <a:extLst>
              <a:ext uri="{FF2B5EF4-FFF2-40B4-BE49-F238E27FC236}">
                <a16:creationId xmlns:a16="http://schemas.microsoft.com/office/drawing/2014/main" id="{A2F6BD6E-3139-ED50-73E7-87197E570FF5}"/>
              </a:ext>
            </a:extLst>
          </p:cNvPr>
          <p:cNvSpPr txBox="1">
            <a:spLocks/>
          </p:cNvSpPr>
          <p:nvPr/>
        </p:nvSpPr>
        <p:spPr>
          <a:xfrm>
            <a:off x="143010" y="4651900"/>
            <a:ext cx="6673763" cy="11777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chemeClr val="tx1"/>
                </a:solidFill>
                <a:latin typeface="+mn-lt"/>
                <a:ea typeface="+mj-ea"/>
                <a:cs typeface="+mj-cs"/>
              </a:defRPr>
            </a:lvl1pPr>
          </a:lstStyle>
          <a:p>
            <a:r>
              <a:rPr lang="en-US" sz="2800" dirty="0">
                <a:latin typeface="Calibri" panose="020F0502020204030204" pitchFamily="34" charset="0"/>
                <a:cs typeface="Calibri" panose="020F0502020204030204" pitchFamily="34" charset="0"/>
              </a:rPr>
              <a:t>Will Lavy, Office of Recapitalization, HUD</a:t>
            </a:r>
          </a:p>
        </p:txBody>
      </p:sp>
    </p:spTree>
    <p:extLst>
      <p:ext uri="{BB962C8B-B14F-4D97-AF65-F5344CB8AC3E}">
        <p14:creationId xmlns:p14="http://schemas.microsoft.com/office/powerpoint/2010/main" val="697812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B2E1-C56B-82DA-89DA-4C347F4CC1B2}"/>
              </a:ext>
            </a:extLst>
          </p:cNvPr>
          <p:cNvSpPr>
            <a:spLocks noGrp="1"/>
          </p:cNvSpPr>
          <p:nvPr>
            <p:ph type="title"/>
          </p:nvPr>
        </p:nvSpPr>
        <p:spPr/>
        <p:txBody>
          <a:bodyPr>
            <a:normAutofit fontScale="90000"/>
          </a:bodyPr>
          <a:lstStyle/>
          <a:p>
            <a:r>
              <a:rPr lang="en-US" dirty="0">
                <a:latin typeface="Calibri"/>
                <a:cs typeface="Calibri"/>
              </a:rPr>
              <a:t>Green and Resilient Retrofit Program (GRRP)</a:t>
            </a:r>
          </a:p>
        </p:txBody>
      </p:sp>
      <p:sp>
        <p:nvSpPr>
          <p:cNvPr id="3" name="Content Placeholder 2">
            <a:extLst>
              <a:ext uri="{FF2B5EF4-FFF2-40B4-BE49-F238E27FC236}">
                <a16:creationId xmlns:a16="http://schemas.microsoft.com/office/drawing/2014/main" id="{009ED974-4C82-96F3-DB2C-B0DE41762787}"/>
              </a:ext>
            </a:extLst>
          </p:cNvPr>
          <p:cNvSpPr>
            <a:spLocks noGrp="1"/>
          </p:cNvSpPr>
          <p:nvPr>
            <p:ph idx="1"/>
          </p:nvPr>
        </p:nvSpPr>
        <p:spPr>
          <a:xfrm>
            <a:off x="419911" y="1338592"/>
            <a:ext cx="11063209" cy="4699351"/>
          </a:xfrm>
        </p:spPr>
        <p:txBody>
          <a:bodyPr vert="horz" lIns="91440" tIns="45720" rIns="91440" bIns="45720" rtlCol="0" anchor="t">
            <a:noAutofit/>
          </a:bodyPr>
          <a:lstStyle/>
          <a:p>
            <a:pPr>
              <a:lnSpc>
                <a:spcPct val="110000"/>
              </a:lnSpc>
              <a:buClr>
                <a:schemeClr val="accent6">
                  <a:lumMod val="75000"/>
                </a:schemeClr>
              </a:buClr>
            </a:pPr>
            <a:r>
              <a:rPr lang="en-US" sz="2400" b="1" dirty="0">
                <a:latin typeface="Calibri"/>
                <a:cs typeface="Calibri"/>
              </a:rPr>
              <a:t>$837.5 million</a:t>
            </a:r>
            <a:r>
              <a:rPr lang="en-US" sz="2400" dirty="0">
                <a:latin typeface="Calibri"/>
                <a:cs typeface="Calibri"/>
              </a:rPr>
              <a:t> and up to </a:t>
            </a:r>
            <a:r>
              <a:rPr lang="en-US" sz="2400" b="1" dirty="0">
                <a:latin typeface="Calibri"/>
                <a:cs typeface="Calibri"/>
              </a:rPr>
              <a:t>$4 billion </a:t>
            </a:r>
            <a:r>
              <a:rPr lang="en-US" sz="2400" dirty="0">
                <a:latin typeface="Calibri"/>
                <a:cs typeface="Calibri"/>
              </a:rPr>
              <a:t>in loan authority provided through the Inflation Reduction Act (IRA) to HUD to distribute to multifamily property owners</a:t>
            </a:r>
          </a:p>
          <a:p>
            <a:pPr>
              <a:lnSpc>
                <a:spcPct val="110000"/>
              </a:lnSpc>
              <a:buClr>
                <a:schemeClr val="accent6">
                  <a:lumMod val="75000"/>
                </a:schemeClr>
              </a:buClr>
            </a:pPr>
            <a:r>
              <a:rPr lang="en-US" sz="2400" dirty="0">
                <a:cs typeface="Calibri"/>
              </a:rPr>
              <a:t>Retrofits will reduce properties’ climate impact while making them more efficient, safe, and healthy for residents through:</a:t>
            </a:r>
          </a:p>
          <a:p>
            <a:pPr>
              <a:lnSpc>
                <a:spcPct val="110000"/>
              </a:lnSpc>
              <a:buClr>
                <a:schemeClr val="accent6">
                  <a:lumMod val="75000"/>
                </a:schemeClr>
              </a:buClr>
            </a:pPr>
            <a:endParaRPr lang="en-US" sz="2400" dirty="0">
              <a:latin typeface="Calibri"/>
              <a:cs typeface="Calibri"/>
            </a:endParaRPr>
          </a:p>
          <a:p>
            <a:pPr>
              <a:lnSpc>
                <a:spcPct val="110000"/>
              </a:lnSpc>
              <a:buClr>
                <a:schemeClr val="accent6">
                  <a:lumMod val="75000"/>
                </a:schemeClr>
              </a:buClr>
            </a:pPr>
            <a:endParaRPr lang="en-US" sz="2400" dirty="0">
              <a:latin typeface="Calibri"/>
              <a:cs typeface="Calibri"/>
            </a:endParaRPr>
          </a:p>
          <a:p>
            <a:pPr>
              <a:lnSpc>
                <a:spcPct val="110000"/>
              </a:lnSpc>
              <a:buClr>
                <a:schemeClr val="accent6">
                  <a:lumMod val="75000"/>
                </a:schemeClr>
              </a:buClr>
            </a:pPr>
            <a:endParaRPr lang="en-US" sz="2400" dirty="0">
              <a:latin typeface="Calibri"/>
              <a:cs typeface="Calibri"/>
            </a:endParaRPr>
          </a:p>
          <a:p>
            <a:pPr>
              <a:lnSpc>
                <a:spcPct val="110000"/>
              </a:lnSpc>
              <a:buClr>
                <a:schemeClr val="accent6">
                  <a:lumMod val="75000"/>
                </a:schemeClr>
              </a:buClr>
            </a:pPr>
            <a:endParaRPr lang="en-US" sz="2400" dirty="0">
              <a:latin typeface="Calibri"/>
              <a:cs typeface="Calibri"/>
            </a:endParaRPr>
          </a:p>
          <a:p>
            <a:pPr>
              <a:lnSpc>
                <a:spcPct val="110000"/>
              </a:lnSpc>
              <a:buClr>
                <a:schemeClr val="accent6">
                  <a:lumMod val="75000"/>
                </a:schemeClr>
              </a:buClr>
            </a:pPr>
            <a:r>
              <a:rPr lang="en-US" sz="2400" dirty="0">
                <a:latin typeface="Calibri"/>
                <a:cs typeface="Calibri"/>
              </a:rPr>
              <a:t>Available for properties in HUD’s Multifamily assisted portfolio, primarily Section 8 PBRA, Section 202, and Section 811</a:t>
            </a:r>
            <a:endParaRPr lang="en-US" sz="2400" dirty="0">
              <a:latin typeface="Calibri" panose="020F0502020204030204" pitchFamily="34" charset="0"/>
            </a:endParaRPr>
          </a:p>
          <a:p>
            <a:pPr>
              <a:buClr>
                <a:schemeClr val="accent6">
                  <a:lumMod val="75000"/>
                </a:schemeClr>
              </a:buClr>
            </a:pPr>
            <a:endParaRPr lang="en-US" sz="2400" dirty="0">
              <a:latin typeface="Calibri" panose="020F0502020204030204" pitchFamily="34" charset="0"/>
            </a:endParaRPr>
          </a:p>
          <a:p>
            <a:pPr>
              <a:buClr>
                <a:schemeClr val="accent6">
                  <a:lumMod val="75000"/>
                </a:schemeClr>
              </a:buClr>
            </a:pPr>
            <a:endParaRPr lang="en-US" sz="2400" dirty="0">
              <a:latin typeface="Calibri" panose="020F0502020204030204" pitchFamily="34" charset="0"/>
            </a:endParaRPr>
          </a:p>
          <a:p>
            <a:pPr lvl="1" algn="ctr">
              <a:spcAft>
                <a:spcPts val="0"/>
              </a:spcAft>
              <a:buClr>
                <a:schemeClr val="accent6">
                  <a:lumMod val="75000"/>
                </a:schemeClr>
              </a:buClr>
            </a:pPr>
            <a:endParaRPr lang="en-US" dirty="0">
              <a:solidFill>
                <a:srgbClr val="00B050"/>
              </a:solidFill>
              <a:latin typeface="Calibri" panose="020F0502020204030204" pitchFamily="34" charset="0"/>
            </a:endParaRPr>
          </a:p>
          <a:p>
            <a:pPr>
              <a:buClr>
                <a:schemeClr val="accent6">
                  <a:lumMod val="75000"/>
                </a:schemeClr>
              </a:buClr>
            </a:pPr>
            <a:endParaRPr lang="en-US" sz="2400" dirty="0">
              <a:latin typeface="Calibri"/>
              <a:cs typeface="Calibri"/>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5B7F65DC-B573-ED34-2ECB-C570AA3B7E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3436-06EC-422C-93D4-F244318DA5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D3175D-6216-8B20-DD07-93E165E19895}"/>
              </a:ext>
            </a:extLst>
          </p:cNvPr>
          <p:cNvSpPr txBox="1"/>
          <p:nvPr/>
        </p:nvSpPr>
        <p:spPr>
          <a:xfrm>
            <a:off x="523436" y="3228945"/>
            <a:ext cx="5724964"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marR="0" lvl="1" indent="-285750" fontAlgn="auto">
              <a:lnSpc>
                <a:spcPct val="100000"/>
              </a:lnSpc>
              <a:spcBef>
                <a:spcPts val="0"/>
              </a:spcBef>
              <a:spcAft>
                <a:spcPts val="0"/>
              </a:spcAft>
              <a:buClrTx/>
              <a:buSzTx/>
              <a:buFont typeface="Arial"/>
              <a:buChar char="•"/>
              <a:tabLst/>
              <a:defRPr/>
            </a:pPr>
            <a:r>
              <a:rPr lang="en-US" sz="2200" dirty="0">
                <a:solidFill>
                  <a:schemeClr val="accent6">
                    <a:lumMod val="75000"/>
                  </a:schemeClr>
                </a:solidFill>
                <a:latin typeface="Calibri" panose="020F0502020204030204" pitchFamily="34" charset="0"/>
              </a:rPr>
              <a:t>Carbon emission reduction </a:t>
            </a:r>
          </a:p>
          <a:p>
            <a:pPr marL="742950" marR="0" lvl="1" indent="-285750" fontAlgn="auto">
              <a:lnSpc>
                <a:spcPct val="100000"/>
              </a:lnSpc>
              <a:spcBef>
                <a:spcPts val="0"/>
              </a:spcBef>
              <a:spcAft>
                <a:spcPts val="0"/>
              </a:spcAft>
              <a:buClrTx/>
              <a:buSzTx/>
              <a:buFont typeface="Arial"/>
              <a:buChar char="•"/>
              <a:tabLst/>
              <a:defRPr/>
            </a:pPr>
            <a:r>
              <a:rPr lang="en-US" sz="2200" dirty="0">
                <a:solidFill>
                  <a:schemeClr val="accent6">
                    <a:lumMod val="75000"/>
                  </a:schemeClr>
                </a:solidFill>
                <a:latin typeface="Calibri" panose="020F0502020204030204" pitchFamily="34" charset="0"/>
              </a:rPr>
              <a:t>Enhanced energy and water efficiency </a:t>
            </a:r>
          </a:p>
          <a:p>
            <a:pPr marL="742950" marR="0" lvl="1" indent="-285750" fontAlgn="auto">
              <a:lnSpc>
                <a:spcPct val="100000"/>
              </a:lnSpc>
              <a:spcBef>
                <a:spcPts val="0"/>
              </a:spcBef>
              <a:spcAft>
                <a:spcPts val="0"/>
              </a:spcAft>
              <a:buClrTx/>
              <a:buSzTx/>
              <a:buFont typeface="Arial"/>
              <a:buChar char="•"/>
              <a:tabLst/>
              <a:defRPr/>
            </a:pPr>
            <a:r>
              <a:rPr lang="en-US" sz="2200" dirty="0">
                <a:solidFill>
                  <a:schemeClr val="accent6">
                    <a:lumMod val="75000"/>
                  </a:schemeClr>
                </a:solidFill>
                <a:latin typeface="Calibri" panose="020F0502020204030204" pitchFamily="34" charset="0"/>
              </a:rPr>
              <a:t>Energy and water benchmarking</a:t>
            </a:r>
          </a:p>
          <a:p>
            <a:pPr marL="742950" marR="0" lvl="1" indent="-285750" fontAlgn="auto">
              <a:lnSpc>
                <a:spcPct val="100000"/>
              </a:lnSpc>
              <a:spcBef>
                <a:spcPts val="0"/>
              </a:spcBef>
              <a:spcAft>
                <a:spcPts val="0"/>
              </a:spcAft>
              <a:buClrTx/>
              <a:buSzTx/>
              <a:buFont typeface="Arial"/>
              <a:buChar char="•"/>
              <a:tabLst/>
              <a:defRPr/>
            </a:pPr>
            <a:r>
              <a:rPr lang="en-US" sz="2200" dirty="0">
                <a:solidFill>
                  <a:schemeClr val="accent6">
                    <a:lumMod val="75000"/>
                  </a:schemeClr>
                </a:solidFill>
                <a:latin typeface="Calibri" panose="020F0502020204030204" pitchFamily="34" charset="0"/>
              </a:rPr>
              <a:t>Improved indoor air quality</a:t>
            </a:r>
          </a:p>
          <a:p>
            <a:pPr marL="742950" lvl="1" indent="-285750">
              <a:buFont typeface="Arial"/>
              <a:buChar char="•"/>
              <a:defRPr/>
            </a:pPr>
            <a:r>
              <a:rPr lang="en-US" sz="2200" dirty="0">
                <a:solidFill>
                  <a:schemeClr val="accent6">
                    <a:lumMod val="75000"/>
                  </a:schemeClr>
                </a:solidFill>
                <a:latin typeface="Calibri" panose="020F0502020204030204" pitchFamily="34" charset="0"/>
              </a:rPr>
              <a:t>Climate resilience upgrades</a:t>
            </a:r>
          </a:p>
        </p:txBody>
      </p:sp>
      <p:sp>
        <p:nvSpPr>
          <p:cNvPr id="7" name="TextBox 6">
            <a:extLst>
              <a:ext uri="{FF2B5EF4-FFF2-40B4-BE49-F238E27FC236}">
                <a16:creationId xmlns:a16="http://schemas.microsoft.com/office/drawing/2014/main" id="{C5E7E18F-1D88-1531-AC34-6D04690D534A}"/>
              </a:ext>
            </a:extLst>
          </p:cNvPr>
          <p:cNvSpPr txBox="1"/>
          <p:nvPr/>
        </p:nvSpPr>
        <p:spPr>
          <a:xfrm>
            <a:off x="6140987" y="3228945"/>
            <a:ext cx="5445658"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marR="0" lvl="1" indent="-285750" fontAlgn="auto">
              <a:lnSpc>
                <a:spcPct val="100000"/>
              </a:lnSpc>
              <a:spcBef>
                <a:spcPts val="0"/>
              </a:spcBef>
              <a:spcAft>
                <a:spcPts val="0"/>
              </a:spcAft>
              <a:buClrTx/>
              <a:buSzTx/>
              <a:buFont typeface="Arial"/>
              <a:buChar char="•"/>
              <a:tabLst/>
              <a:defRPr/>
            </a:pPr>
            <a:r>
              <a:rPr lang="en-US" sz="2200" dirty="0">
                <a:solidFill>
                  <a:schemeClr val="accent6">
                    <a:lumMod val="75000"/>
                  </a:schemeClr>
                </a:solidFill>
                <a:latin typeface="Calibri" panose="020F0502020204030204" pitchFamily="34" charset="0"/>
              </a:rPr>
              <a:t>Building electrification</a:t>
            </a:r>
          </a:p>
          <a:p>
            <a:pPr marL="742950" marR="0" lvl="1" indent="-285750" fontAlgn="auto">
              <a:lnSpc>
                <a:spcPct val="100000"/>
              </a:lnSpc>
              <a:spcBef>
                <a:spcPts val="0"/>
              </a:spcBef>
              <a:spcAft>
                <a:spcPts val="0"/>
              </a:spcAft>
              <a:buClrTx/>
              <a:buSzTx/>
              <a:buFont typeface="Arial"/>
              <a:buChar char="•"/>
              <a:tabLst/>
              <a:defRPr/>
            </a:pPr>
            <a:r>
              <a:rPr lang="en-US" sz="2200" dirty="0">
                <a:solidFill>
                  <a:schemeClr val="accent6">
                    <a:lumMod val="75000"/>
                  </a:schemeClr>
                </a:solidFill>
                <a:latin typeface="Calibri" panose="020F0502020204030204" pitchFamily="34" charset="0"/>
              </a:rPr>
              <a:t>Zero-emission electricity generation</a:t>
            </a:r>
          </a:p>
          <a:p>
            <a:pPr marL="742950" lvl="1" indent="-285750">
              <a:buFont typeface="Arial"/>
              <a:buChar char="•"/>
              <a:defRPr/>
            </a:pPr>
            <a:r>
              <a:rPr lang="en-US" sz="2200" dirty="0">
                <a:solidFill>
                  <a:schemeClr val="accent6">
                    <a:lumMod val="75000"/>
                  </a:schemeClr>
                </a:solidFill>
                <a:latin typeface="Calibri" panose="020F0502020204030204" pitchFamily="34" charset="0"/>
              </a:rPr>
              <a:t>Energy storage</a:t>
            </a:r>
          </a:p>
          <a:p>
            <a:pPr marL="742950" lvl="1" indent="-285750">
              <a:buFont typeface="Arial"/>
              <a:buChar char="•"/>
              <a:defRPr/>
            </a:pPr>
            <a:r>
              <a:rPr lang="en-US" sz="2200" dirty="0">
                <a:solidFill>
                  <a:schemeClr val="accent6">
                    <a:lumMod val="75000"/>
                  </a:schemeClr>
                </a:solidFill>
                <a:latin typeface="Calibri" panose="020F0502020204030204" pitchFamily="34" charset="0"/>
              </a:rPr>
              <a:t>Low-emission building materials or processes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732E"/>
              </a:solidFill>
              <a:effectLst/>
              <a:uLnTx/>
              <a:uFillTx/>
              <a:latin typeface="Calibri" panose="020F0502020204030204"/>
              <a:ea typeface="+mn-ea"/>
              <a:cs typeface="Calibri" panose="020F0502020204030204"/>
            </a:endParaRPr>
          </a:p>
        </p:txBody>
      </p:sp>
      <p:sp>
        <p:nvSpPr>
          <p:cNvPr id="8" name="Rectangle 7">
            <a:extLst>
              <a:ext uri="{FF2B5EF4-FFF2-40B4-BE49-F238E27FC236}">
                <a16:creationId xmlns:a16="http://schemas.microsoft.com/office/drawing/2014/main" id="{5AE3E098-11B3-F605-EA6C-D17C521A51AD}"/>
              </a:ext>
            </a:extLst>
          </p:cNvPr>
          <p:cNvSpPr/>
          <p:nvPr/>
        </p:nvSpPr>
        <p:spPr>
          <a:xfrm>
            <a:off x="2526004" y="6281815"/>
            <a:ext cx="6851021" cy="393246"/>
          </a:xfrm>
          <a:prstGeom prst="rect">
            <a:avLst/>
          </a:prstGeom>
          <a:noFill/>
          <a:ln w="19050">
            <a:solidFill>
              <a:srgbClr val="017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Learn more at </a:t>
            </a:r>
            <a:r>
              <a:rPr lang="en-US" sz="2000" dirty="0">
                <a:solidFill>
                  <a:schemeClr val="tx1"/>
                </a:solidFill>
                <a:hlinkClick r:id="rId3"/>
              </a:rPr>
              <a:t>www.hud.gov/GRRP</a:t>
            </a:r>
            <a:r>
              <a:rPr lang="en-US" sz="2000" dirty="0">
                <a:solidFill>
                  <a:schemeClr val="tx1"/>
                </a:solidFill>
              </a:rPr>
              <a:t> or email </a:t>
            </a:r>
            <a:r>
              <a:rPr lang="en-US" sz="2000" dirty="0">
                <a:solidFill>
                  <a:schemeClr val="tx1"/>
                </a:solidFill>
                <a:hlinkClick r:id="rId4"/>
              </a:rPr>
              <a:t>GRRP@hud.gov</a:t>
            </a:r>
            <a:endParaRPr lang="en-US" sz="2000" dirty="0">
              <a:solidFill>
                <a:schemeClr val="tx1"/>
              </a:solidFill>
            </a:endParaRPr>
          </a:p>
        </p:txBody>
      </p:sp>
    </p:spTree>
    <p:extLst>
      <p:ext uri="{BB962C8B-B14F-4D97-AF65-F5344CB8AC3E}">
        <p14:creationId xmlns:p14="http://schemas.microsoft.com/office/powerpoint/2010/main" val="4254134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6129-8C13-E36A-6AD8-4CDBC6C6C4D5}"/>
              </a:ext>
            </a:extLst>
          </p:cNvPr>
          <p:cNvSpPr>
            <a:spLocks noGrp="1"/>
          </p:cNvSpPr>
          <p:nvPr>
            <p:ph type="title"/>
          </p:nvPr>
        </p:nvSpPr>
        <p:spPr>
          <a:xfrm>
            <a:off x="510941" y="275206"/>
            <a:ext cx="10515600" cy="628788"/>
          </a:xfrm>
        </p:spPr>
        <p:txBody>
          <a:bodyPr vert="horz" lIns="91440" tIns="45720" rIns="91440" bIns="45720" rtlCol="0" anchor="ctr">
            <a:normAutofit fontScale="90000"/>
          </a:bodyPr>
          <a:lstStyle/>
          <a:p>
            <a:r>
              <a:rPr lang="en-US" dirty="0">
                <a:latin typeface="Calibri" panose="020F0502020204030204" pitchFamily="34" charset="0"/>
              </a:rPr>
              <a:t>What does GRRP pay for?</a:t>
            </a:r>
          </a:p>
        </p:txBody>
      </p:sp>
      <p:sp>
        <p:nvSpPr>
          <p:cNvPr id="4" name="Slide Number Placeholder 3">
            <a:extLst>
              <a:ext uri="{FF2B5EF4-FFF2-40B4-BE49-F238E27FC236}">
                <a16:creationId xmlns:a16="http://schemas.microsoft.com/office/drawing/2014/main" id="{179F6D80-DD39-B339-4E6C-37AFAB2AB36F}"/>
              </a:ext>
            </a:extLst>
          </p:cNvPr>
          <p:cNvSpPr>
            <a:spLocks noGrp="1"/>
          </p:cNvSpPr>
          <p:nvPr>
            <p:ph type="sldNum" sz="quarter" idx="12"/>
          </p:nvPr>
        </p:nvSpPr>
        <p:spPr>
          <a:xfrm>
            <a:off x="8610600" y="6208730"/>
            <a:ext cx="2743200" cy="2430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3436-06EC-422C-93D4-F244318DA5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Cloud With Lightning And Rain with solid fill">
            <a:extLst>
              <a:ext uri="{FF2B5EF4-FFF2-40B4-BE49-F238E27FC236}">
                <a16:creationId xmlns:a16="http://schemas.microsoft.com/office/drawing/2014/main" id="{2EBC15AE-FD9C-C8C8-616A-6C2461AA01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640" y="1169302"/>
            <a:ext cx="1188720" cy="1188720"/>
          </a:xfrm>
          <a:prstGeom prst="rect">
            <a:avLst/>
          </a:prstGeom>
        </p:spPr>
      </p:pic>
      <p:pic>
        <p:nvPicPr>
          <p:cNvPr id="11" name="Graphic 10" descr="Renewable Energy with solid fill">
            <a:extLst>
              <a:ext uri="{FF2B5EF4-FFF2-40B4-BE49-F238E27FC236}">
                <a16:creationId xmlns:a16="http://schemas.microsoft.com/office/drawing/2014/main" id="{F61D6E0D-0A8A-4286-19C5-6566200D96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08243" y="1169302"/>
            <a:ext cx="1188720" cy="1188720"/>
          </a:xfrm>
          <a:prstGeom prst="rect">
            <a:avLst/>
          </a:prstGeom>
        </p:spPr>
      </p:pic>
      <p:pic>
        <p:nvPicPr>
          <p:cNvPr id="15" name="Graphic 14" descr="Open hand with plant with solid fill">
            <a:extLst>
              <a:ext uri="{FF2B5EF4-FFF2-40B4-BE49-F238E27FC236}">
                <a16:creationId xmlns:a16="http://schemas.microsoft.com/office/drawing/2014/main" id="{34E8DE99-1C64-603F-423B-CCB9A6A118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95037" y="1169302"/>
            <a:ext cx="1188720" cy="1188720"/>
          </a:xfrm>
          <a:prstGeom prst="rect">
            <a:avLst/>
          </a:prstGeom>
        </p:spPr>
      </p:pic>
      <p:sp>
        <p:nvSpPr>
          <p:cNvPr id="18" name="TextBox 17">
            <a:extLst>
              <a:ext uri="{FF2B5EF4-FFF2-40B4-BE49-F238E27FC236}">
                <a16:creationId xmlns:a16="http://schemas.microsoft.com/office/drawing/2014/main" id="{ED7954F4-CC67-3578-8111-11BAE8A2B7BA}"/>
              </a:ext>
            </a:extLst>
          </p:cNvPr>
          <p:cNvSpPr txBox="1"/>
          <p:nvPr/>
        </p:nvSpPr>
        <p:spPr>
          <a:xfrm>
            <a:off x="531188" y="2376157"/>
            <a:ext cx="3542830" cy="3088025"/>
          </a:xfrm>
          <a:prstGeom prst="rect">
            <a:avLst/>
          </a:prstGeom>
          <a:noFill/>
        </p:spPr>
        <p:txBody>
          <a:bodyPr wrap="square" rtlCol="0">
            <a:spAutoFit/>
          </a:bodyPr>
          <a:lstStyle/>
          <a:p>
            <a:pPr algn="ctr"/>
            <a:r>
              <a:rPr lang="en-US" sz="2200" b="1" dirty="0">
                <a:solidFill>
                  <a:schemeClr val="accent6">
                    <a:lumMod val="75000"/>
                  </a:schemeClr>
                </a:solidFill>
                <a:latin typeface="Calibri" panose="020F0502020204030204" pitchFamily="34" charset="0"/>
              </a:rPr>
              <a:t>Utility Efficiency</a:t>
            </a:r>
          </a:p>
          <a:p>
            <a:pPr algn="ctr"/>
            <a:endParaRPr lang="en-US" sz="800" dirty="0">
              <a:latin typeface="Calibri" panose="020F0502020204030204" pitchFamily="34" charset="0"/>
            </a:endParaRPr>
          </a:p>
          <a:p>
            <a:pPr algn="ctr">
              <a:lnSpc>
                <a:spcPts val="2200"/>
              </a:lnSpc>
            </a:pPr>
            <a:r>
              <a:rPr lang="en-US" dirty="0">
                <a:latin typeface="Calibri" panose="020F0502020204030204" pitchFamily="34" charset="0"/>
              </a:rPr>
              <a:t>Energy Star 7.0 windows</a:t>
            </a:r>
          </a:p>
          <a:p>
            <a:pPr algn="ctr">
              <a:lnSpc>
                <a:spcPts val="2200"/>
              </a:lnSpc>
            </a:pPr>
            <a:r>
              <a:rPr lang="en-US" dirty="0">
                <a:latin typeface="Calibri" panose="020F0502020204030204" pitchFamily="34" charset="0"/>
              </a:rPr>
              <a:t>Electrical upgrades</a:t>
            </a:r>
          </a:p>
          <a:p>
            <a:pPr algn="ctr">
              <a:lnSpc>
                <a:spcPts val="2200"/>
              </a:lnSpc>
            </a:pPr>
            <a:r>
              <a:rPr lang="en-US" dirty="0">
                <a:latin typeface="Calibri" panose="020F0502020204030204" pitchFamily="34" charset="0"/>
              </a:rPr>
              <a:t>WaterSense fixtures </a:t>
            </a:r>
          </a:p>
          <a:p>
            <a:pPr algn="ctr">
              <a:lnSpc>
                <a:spcPts val="2200"/>
              </a:lnSpc>
            </a:pPr>
            <a:r>
              <a:rPr lang="en-US" dirty="0">
                <a:latin typeface="Calibri" panose="020F0502020204030204" pitchFamily="34" charset="0"/>
              </a:rPr>
              <a:t>HVAC and water heater heat pumps</a:t>
            </a:r>
          </a:p>
          <a:p>
            <a:pPr algn="ctr">
              <a:lnSpc>
                <a:spcPts val="2200"/>
              </a:lnSpc>
            </a:pPr>
            <a:r>
              <a:rPr lang="en-US" dirty="0">
                <a:latin typeface="Calibri" panose="020F0502020204030204" pitchFamily="34" charset="0"/>
              </a:rPr>
              <a:t>Efficient ovens and clothes dryers</a:t>
            </a:r>
          </a:p>
          <a:p>
            <a:pPr algn="ctr">
              <a:lnSpc>
                <a:spcPts val="2200"/>
              </a:lnSpc>
            </a:pPr>
            <a:r>
              <a:rPr lang="en-US" dirty="0">
                <a:latin typeface="Calibri" panose="020F0502020204030204" pitchFamily="34" charset="0"/>
              </a:rPr>
              <a:t>Air-seal testing</a:t>
            </a:r>
          </a:p>
          <a:p>
            <a:pPr algn="ctr">
              <a:lnSpc>
                <a:spcPts val="2200"/>
              </a:lnSpc>
            </a:pPr>
            <a:r>
              <a:rPr lang="en-US" dirty="0">
                <a:latin typeface="Calibri" panose="020F0502020204030204" pitchFamily="34" charset="0"/>
              </a:rPr>
              <a:t>Insulation</a:t>
            </a:r>
          </a:p>
          <a:p>
            <a:pPr algn="ctr">
              <a:lnSpc>
                <a:spcPts val="2200"/>
              </a:lnSpc>
            </a:pPr>
            <a:r>
              <a:rPr lang="en-US" dirty="0">
                <a:latin typeface="Calibri" panose="020F0502020204030204" pitchFamily="34" charset="0"/>
              </a:rPr>
              <a:t>Heat or Energy Recovery Ventilators </a:t>
            </a:r>
          </a:p>
          <a:p>
            <a:pPr marL="342900" indent="-342900" algn="ctr">
              <a:buFont typeface="Arial" panose="020B0604020202020204" pitchFamily="34" charset="0"/>
              <a:buChar char="•"/>
            </a:pPr>
            <a:endParaRPr lang="en-US" dirty="0">
              <a:latin typeface="Calibri" panose="020F0502020204030204" pitchFamily="34" charset="0"/>
            </a:endParaRPr>
          </a:p>
        </p:txBody>
      </p:sp>
      <p:sp>
        <p:nvSpPr>
          <p:cNvPr id="19" name="TextBox 18">
            <a:extLst>
              <a:ext uri="{FF2B5EF4-FFF2-40B4-BE49-F238E27FC236}">
                <a16:creationId xmlns:a16="http://schemas.microsoft.com/office/drawing/2014/main" id="{9BFBC93B-168B-EE2F-4C5D-1E6514FE56AD}"/>
              </a:ext>
            </a:extLst>
          </p:cNvPr>
          <p:cNvSpPr txBox="1"/>
          <p:nvPr/>
        </p:nvSpPr>
        <p:spPr>
          <a:xfrm>
            <a:off x="8035827" y="2376157"/>
            <a:ext cx="3892745" cy="2519279"/>
          </a:xfrm>
          <a:prstGeom prst="rect">
            <a:avLst/>
          </a:prstGeom>
          <a:noFill/>
        </p:spPr>
        <p:txBody>
          <a:bodyPr wrap="square" rtlCol="0">
            <a:spAutoFit/>
          </a:bodyPr>
          <a:lstStyle/>
          <a:p>
            <a:pPr algn="ctr"/>
            <a:r>
              <a:rPr lang="en-US" sz="2200" b="1" dirty="0">
                <a:solidFill>
                  <a:schemeClr val="accent6">
                    <a:lumMod val="75000"/>
                  </a:schemeClr>
                </a:solidFill>
                <a:latin typeface="Calibri" panose="020F0502020204030204" pitchFamily="34" charset="0"/>
              </a:rPr>
              <a:t>Carbon Reduction</a:t>
            </a:r>
          </a:p>
          <a:p>
            <a:pPr algn="ctr"/>
            <a:endParaRPr lang="en-US" sz="800" dirty="0">
              <a:latin typeface="Calibri" panose="020F0502020204030204" pitchFamily="34" charset="0"/>
            </a:endParaRPr>
          </a:p>
          <a:p>
            <a:pPr algn="ctr">
              <a:lnSpc>
                <a:spcPts val="2200"/>
              </a:lnSpc>
            </a:pPr>
            <a:r>
              <a:rPr lang="en-US" dirty="0">
                <a:latin typeface="Calibri" panose="020F0502020204030204" pitchFamily="34" charset="0"/>
              </a:rPr>
              <a:t>Rooftop or carport solar</a:t>
            </a:r>
          </a:p>
          <a:p>
            <a:pPr algn="ctr">
              <a:lnSpc>
                <a:spcPts val="2200"/>
              </a:lnSpc>
            </a:pPr>
            <a:r>
              <a:rPr lang="en-US" dirty="0">
                <a:latin typeface="Calibri" panose="020F0502020204030204" pitchFamily="34" charset="0"/>
              </a:rPr>
              <a:t>Wind energy generation</a:t>
            </a:r>
          </a:p>
          <a:p>
            <a:pPr algn="ctr">
              <a:lnSpc>
                <a:spcPts val="2200"/>
              </a:lnSpc>
            </a:pPr>
            <a:r>
              <a:rPr lang="en-US" dirty="0">
                <a:latin typeface="Calibri" panose="020F0502020204030204" pitchFamily="34" charset="0"/>
              </a:rPr>
              <a:t>Geothermal energy generation</a:t>
            </a:r>
          </a:p>
          <a:p>
            <a:pPr algn="ctr">
              <a:lnSpc>
                <a:spcPts val="2200"/>
              </a:lnSpc>
            </a:pPr>
            <a:r>
              <a:rPr lang="en-US" dirty="0">
                <a:latin typeface="Calibri" panose="020F0502020204030204" pitchFamily="34" charset="0"/>
              </a:rPr>
              <a:t>Renewable energy storage</a:t>
            </a:r>
          </a:p>
          <a:p>
            <a:pPr algn="ctr">
              <a:lnSpc>
                <a:spcPts val="2200"/>
              </a:lnSpc>
            </a:pPr>
            <a:r>
              <a:rPr lang="en-US" dirty="0">
                <a:latin typeface="Calibri" panose="020F0502020204030204" pitchFamily="34" charset="0"/>
              </a:rPr>
              <a:t>Electric Vehicle charging stations </a:t>
            </a:r>
          </a:p>
          <a:p>
            <a:pPr algn="ctr">
              <a:lnSpc>
                <a:spcPts val="2200"/>
              </a:lnSpc>
            </a:pPr>
            <a:r>
              <a:rPr lang="en-US" dirty="0">
                <a:latin typeface="Calibri" panose="020F0502020204030204" pitchFamily="34" charset="0"/>
              </a:rPr>
              <a:t>Responsibly sourced raw building materials</a:t>
            </a:r>
          </a:p>
        </p:txBody>
      </p:sp>
      <p:sp>
        <p:nvSpPr>
          <p:cNvPr id="20" name="TextBox 19">
            <a:extLst>
              <a:ext uri="{FF2B5EF4-FFF2-40B4-BE49-F238E27FC236}">
                <a16:creationId xmlns:a16="http://schemas.microsoft.com/office/drawing/2014/main" id="{C50D4879-6B09-F607-A4C9-3DAA492047EB}"/>
              </a:ext>
            </a:extLst>
          </p:cNvPr>
          <p:cNvSpPr txBox="1"/>
          <p:nvPr/>
        </p:nvSpPr>
        <p:spPr>
          <a:xfrm>
            <a:off x="4156174" y="2376157"/>
            <a:ext cx="3892744" cy="3365665"/>
          </a:xfrm>
          <a:prstGeom prst="rect">
            <a:avLst/>
          </a:prstGeom>
          <a:noFill/>
        </p:spPr>
        <p:txBody>
          <a:bodyPr wrap="square" rtlCol="0">
            <a:spAutoFit/>
          </a:bodyPr>
          <a:lstStyle/>
          <a:p>
            <a:pPr algn="ctr"/>
            <a:r>
              <a:rPr lang="en-US" sz="2200" b="1" dirty="0">
                <a:solidFill>
                  <a:schemeClr val="accent6">
                    <a:lumMod val="75000"/>
                  </a:schemeClr>
                </a:solidFill>
                <a:latin typeface="Calibri" panose="020F0502020204030204" pitchFamily="34" charset="0"/>
              </a:rPr>
              <a:t>Climate Resilience</a:t>
            </a:r>
          </a:p>
          <a:p>
            <a:pPr algn="ctr"/>
            <a:endParaRPr lang="en-US" sz="800" dirty="0">
              <a:latin typeface="Calibri" panose="020F0502020204030204" pitchFamily="34" charset="0"/>
            </a:endParaRPr>
          </a:p>
          <a:p>
            <a:pPr algn="ctr">
              <a:lnSpc>
                <a:spcPts val="2200"/>
              </a:lnSpc>
            </a:pPr>
            <a:r>
              <a:rPr lang="en-US" dirty="0">
                <a:latin typeface="Calibri" panose="020F0502020204030204" pitchFamily="34" charset="0"/>
              </a:rPr>
              <a:t>Clean backup power</a:t>
            </a:r>
          </a:p>
          <a:p>
            <a:pPr algn="ctr">
              <a:lnSpc>
                <a:spcPts val="2200"/>
              </a:lnSpc>
            </a:pPr>
            <a:r>
              <a:rPr lang="en-US" dirty="0">
                <a:latin typeface="Calibri" panose="020F0502020204030204" pitchFamily="34" charset="0"/>
              </a:rPr>
              <a:t>Emergency shelter</a:t>
            </a:r>
          </a:p>
          <a:p>
            <a:pPr algn="ctr">
              <a:lnSpc>
                <a:spcPts val="2200"/>
              </a:lnSpc>
            </a:pPr>
            <a:r>
              <a:rPr lang="en-US" dirty="0">
                <a:latin typeface="Calibri" panose="020F0502020204030204" pitchFamily="34" charset="0"/>
              </a:rPr>
              <a:t>Emergency water access</a:t>
            </a:r>
          </a:p>
          <a:p>
            <a:pPr algn="ctr">
              <a:lnSpc>
                <a:spcPts val="2200"/>
              </a:lnSpc>
            </a:pPr>
            <a:r>
              <a:rPr lang="en-US" dirty="0">
                <a:latin typeface="Calibri" panose="020F0502020204030204" pitchFamily="34" charset="0"/>
              </a:rPr>
              <a:t>FORTIFIED certification</a:t>
            </a:r>
          </a:p>
          <a:p>
            <a:pPr algn="ctr">
              <a:lnSpc>
                <a:spcPts val="2200"/>
              </a:lnSpc>
            </a:pPr>
            <a:r>
              <a:rPr lang="en-US" dirty="0">
                <a:latin typeface="Calibri" panose="020F0502020204030204" pitchFamily="34" charset="0"/>
              </a:rPr>
              <a:t>Green or blue roof</a:t>
            </a:r>
          </a:p>
          <a:p>
            <a:pPr algn="ctr">
              <a:lnSpc>
                <a:spcPts val="2200"/>
              </a:lnSpc>
            </a:pPr>
            <a:r>
              <a:rPr lang="en-US" dirty="0">
                <a:latin typeface="Calibri" panose="020F0502020204030204" pitchFamily="34" charset="0"/>
              </a:rPr>
              <a:t>Floodproofing</a:t>
            </a:r>
          </a:p>
          <a:p>
            <a:pPr algn="ctr">
              <a:lnSpc>
                <a:spcPts val="2200"/>
              </a:lnSpc>
            </a:pPr>
            <a:r>
              <a:rPr lang="en-US" dirty="0">
                <a:latin typeface="Calibri" panose="020F0502020204030204" pitchFamily="34" charset="0"/>
              </a:rPr>
              <a:t>Subsurface stormwater storage</a:t>
            </a:r>
          </a:p>
          <a:p>
            <a:pPr algn="ctr">
              <a:lnSpc>
                <a:spcPts val="2200"/>
              </a:lnSpc>
            </a:pPr>
            <a:r>
              <a:rPr lang="en-US" dirty="0">
                <a:latin typeface="Calibri" panose="020F0502020204030204" pitchFamily="34" charset="0"/>
              </a:rPr>
              <a:t>Wind- and impact-resistant windows</a:t>
            </a:r>
          </a:p>
          <a:p>
            <a:pPr algn="ctr">
              <a:lnSpc>
                <a:spcPts val="2200"/>
              </a:lnSpc>
            </a:pPr>
            <a:r>
              <a:rPr lang="en-US" dirty="0">
                <a:latin typeface="Calibri" panose="020F0502020204030204" pitchFamily="34" charset="0"/>
              </a:rPr>
              <a:t>Rainwater/greywater collection systems</a:t>
            </a:r>
          </a:p>
          <a:p>
            <a:pPr algn="ctr">
              <a:lnSpc>
                <a:spcPts val="2200"/>
              </a:lnSpc>
            </a:pPr>
            <a:r>
              <a:rPr lang="en-US" dirty="0">
                <a:latin typeface="Calibri" panose="020F0502020204030204" pitchFamily="34" charset="0"/>
              </a:rPr>
              <a:t>Fire resistant roof, windows, &amp; fencing</a:t>
            </a:r>
          </a:p>
        </p:txBody>
      </p:sp>
      <p:sp>
        <p:nvSpPr>
          <p:cNvPr id="25" name="TextBox 24">
            <a:extLst>
              <a:ext uri="{FF2B5EF4-FFF2-40B4-BE49-F238E27FC236}">
                <a16:creationId xmlns:a16="http://schemas.microsoft.com/office/drawing/2014/main" id="{514DFD1A-8A6A-33F4-F6A1-943526332B98}"/>
              </a:ext>
            </a:extLst>
          </p:cNvPr>
          <p:cNvSpPr txBox="1"/>
          <p:nvPr/>
        </p:nvSpPr>
        <p:spPr>
          <a:xfrm>
            <a:off x="8381288" y="4998777"/>
            <a:ext cx="3201822" cy="830997"/>
          </a:xfrm>
          <a:prstGeom prst="rect">
            <a:avLst/>
          </a:prstGeom>
          <a:noFill/>
        </p:spPr>
        <p:txBody>
          <a:bodyPr wrap="square">
            <a:spAutoFit/>
          </a:bodyPr>
          <a:lstStyle/>
          <a:p>
            <a:pPr algn="ctr"/>
            <a:r>
              <a:rPr lang="en-US" sz="2400" b="1" dirty="0">
                <a:solidFill>
                  <a:schemeClr val="accent6">
                    <a:lumMod val="75000"/>
                  </a:schemeClr>
                </a:solidFill>
                <a:latin typeface="Calibri" panose="020F0502020204030204" pitchFamily="34" charset="0"/>
              </a:rPr>
              <a:t>And more, including soft costs.</a:t>
            </a:r>
          </a:p>
        </p:txBody>
      </p:sp>
      <p:sp>
        <p:nvSpPr>
          <p:cNvPr id="3" name="Rectangle 2">
            <a:extLst>
              <a:ext uri="{FF2B5EF4-FFF2-40B4-BE49-F238E27FC236}">
                <a16:creationId xmlns:a16="http://schemas.microsoft.com/office/drawing/2014/main" id="{48FC32B0-F0DB-DC51-19A9-90929B5E9941}"/>
              </a:ext>
            </a:extLst>
          </p:cNvPr>
          <p:cNvSpPr/>
          <p:nvPr/>
        </p:nvSpPr>
        <p:spPr>
          <a:xfrm>
            <a:off x="2526004" y="6281815"/>
            <a:ext cx="6851021" cy="393246"/>
          </a:xfrm>
          <a:prstGeom prst="rect">
            <a:avLst/>
          </a:prstGeom>
          <a:noFill/>
          <a:ln w="19050">
            <a:solidFill>
              <a:srgbClr val="017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Learn more at </a:t>
            </a:r>
            <a:r>
              <a:rPr lang="en-US" sz="2000" dirty="0">
                <a:solidFill>
                  <a:schemeClr val="tx1"/>
                </a:solidFill>
                <a:hlinkClick r:id="rId9"/>
              </a:rPr>
              <a:t>www.hud.gov/GRRP</a:t>
            </a:r>
            <a:r>
              <a:rPr lang="en-US" sz="2000" dirty="0">
                <a:solidFill>
                  <a:schemeClr val="tx1"/>
                </a:solidFill>
              </a:rPr>
              <a:t> or email </a:t>
            </a:r>
            <a:r>
              <a:rPr lang="en-US" sz="2000" dirty="0">
                <a:solidFill>
                  <a:schemeClr val="tx1"/>
                </a:solidFill>
                <a:hlinkClick r:id="rId10"/>
              </a:rPr>
              <a:t>GRRP@hud.gov</a:t>
            </a:r>
            <a:endParaRPr lang="en-US" sz="2000" dirty="0">
              <a:solidFill>
                <a:schemeClr val="tx1"/>
              </a:solidFill>
            </a:endParaRPr>
          </a:p>
        </p:txBody>
      </p:sp>
    </p:spTree>
    <p:extLst>
      <p:ext uri="{BB962C8B-B14F-4D97-AF65-F5344CB8AC3E}">
        <p14:creationId xmlns:p14="http://schemas.microsoft.com/office/powerpoint/2010/main" val="1890286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B015-385F-22C8-FCB3-16B2B2DE4A8D}"/>
              </a:ext>
            </a:extLst>
          </p:cNvPr>
          <p:cNvSpPr>
            <a:spLocks noGrp="1"/>
          </p:cNvSpPr>
          <p:nvPr>
            <p:ph type="title"/>
          </p:nvPr>
        </p:nvSpPr>
        <p:spPr/>
        <p:txBody>
          <a:bodyPr>
            <a:normAutofit fontScale="90000"/>
          </a:bodyPr>
          <a:lstStyle/>
          <a:p>
            <a:r>
              <a:rPr lang="en-US" dirty="0"/>
              <a:t>GRRP Awards: 3 Different Cohorts</a:t>
            </a:r>
          </a:p>
        </p:txBody>
      </p:sp>
      <p:sp>
        <p:nvSpPr>
          <p:cNvPr id="3" name="Content Placeholder 2">
            <a:extLst>
              <a:ext uri="{FF2B5EF4-FFF2-40B4-BE49-F238E27FC236}">
                <a16:creationId xmlns:a16="http://schemas.microsoft.com/office/drawing/2014/main" id="{B45506AF-C880-5F8E-3684-46F0BDF0807B}"/>
              </a:ext>
            </a:extLst>
          </p:cNvPr>
          <p:cNvSpPr>
            <a:spLocks noGrp="1"/>
          </p:cNvSpPr>
          <p:nvPr>
            <p:ph idx="1"/>
          </p:nvPr>
        </p:nvSpPr>
        <p:spPr>
          <a:xfrm>
            <a:off x="314788" y="1264064"/>
            <a:ext cx="11482467" cy="1146268"/>
          </a:xfrm>
        </p:spPr>
        <p:txBody>
          <a:bodyPr>
            <a:normAutofit/>
          </a:bodyPr>
          <a:lstStyle/>
          <a:p>
            <a:pPr marL="0" indent="0" algn="ctr">
              <a:buNone/>
            </a:pPr>
            <a:r>
              <a:rPr lang="en-US" sz="2400" dirty="0"/>
              <a:t>Three award paths, or “cohorts,” take different approaches supporting </a:t>
            </a:r>
            <a:r>
              <a:rPr lang="en-US" sz="2400" kern="500" dirty="0">
                <a:cs typeface="Calibri"/>
              </a:rPr>
              <a:t>properties based on stage of recapitalization, owner greening expertise, and property needs. </a:t>
            </a:r>
            <a:endParaRPr lang="en-US" sz="2400" dirty="0"/>
          </a:p>
        </p:txBody>
      </p:sp>
      <p:sp>
        <p:nvSpPr>
          <p:cNvPr id="4" name="Slide Number Placeholder 3">
            <a:extLst>
              <a:ext uri="{FF2B5EF4-FFF2-40B4-BE49-F238E27FC236}">
                <a16:creationId xmlns:a16="http://schemas.microsoft.com/office/drawing/2014/main" id="{A07D26CA-6A00-C764-F33C-0F52D64E77BD}"/>
              </a:ext>
            </a:extLst>
          </p:cNvPr>
          <p:cNvSpPr>
            <a:spLocks noGrp="1"/>
          </p:cNvSpPr>
          <p:nvPr>
            <p:ph type="sldNum" sz="quarter" idx="12"/>
          </p:nvPr>
        </p:nvSpPr>
        <p:spPr>
          <a:xfrm>
            <a:off x="8540862" y="6464003"/>
            <a:ext cx="2743200" cy="243037"/>
          </a:xfrm>
        </p:spPr>
        <p:txBody>
          <a:bodyPr/>
          <a:lstStyle/>
          <a:p>
            <a:fld id="{330E3436-06EC-422C-93D4-F244318DA506}" type="slidenum">
              <a:rPr lang="en-US" smtClean="0"/>
              <a:pPr/>
              <a:t>4</a:t>
            </a:fld>
            <a:endParaRPr lang="en-US"/>
          </a:p>
        </p:txBody>
      </p:sp>
      <p:sp>
        <p:nvSpPr>
          <p:cNvPr id="31" name="TextBox 30">
            <a:extLst>
              <a:ext uri="{FF2B5EF4-FFF2-40B4-BE49-F238E27FC236}">
                <a16:creationId xmlns:a16="http://schemas.microsoft.com/office/drawing/2014/main" id="{CE0D6D48-6377-D9CC-EAC8-7255583D8E5A}"/>
              </a:ext>
            </a:extLst>
          </p:cNvPr>
          <p:cNvSpPr txBox="1"/>
          <p:nvPr/>
        </p:nvSpPr>
        <p:spPr>
          <a:xfrm>
            <a:off x="0" y="4460829"/>
            <a:ext cx="4020320" cy="1446550"/>
          </a:xfrm>
          <a:prstGeom prst="rect">
            <a:avLst/>
          </a:prstGeom>
          <a:noFill/>
        </p:spPr>
        <p:txBody>
          <a:bodyPr wrap="square">
            <a:spAutoFit/>
          </a:bodyPr>
          <a:lstStyle/>
          <a:p>
            <a:pPr algn="ctr"/>
            <a:r>
              <a:rPr lang="en-US" sz="2800" b="1" u="sng" dirty="0">
                <a:solidFill>
                  <a:schemeClr val="accent6">
                    <a:lumMod val="75000"/>
                  </a:schemeClr>
                </a:solidFill>
              </a:rPr>
              <a:t>1) Elements Awards</a:t>
            </a:r>
            <a:r>
              <a:rPr lang="en-US" sz="2800" dirty="0">
                <a:solidFill>
                  <a:schemeClr val="accent6">
                    <a:lumMod val="75000"/>
                  </a:schemeClr>
                </a:solidFill>
              </a:rPr>
              <a:t> </a:t>
            </a:r>
          </a:p>
          <a:p>
            <a:pPr algn="ctr"/>
            <a:r>
              <a:rPr lang="en-US" sz="2000" dirty="0"/>
              <a:t>Owner driven investments selected from Elements menu</a:t>
            </a:r>
          </a:p>
          <a:p>
            <a:pPr algn="ctr"/>
            <a:r>
              <a:rPr lang="en-US" sz="2000" dirty="0"/>
              <a:t> Max: $750K per property / $40k PU</a:t>
            </a:r>
          </a:p>
        </p:txBody>
      </p:sp>
      <p:sp>
        <p:nvSpPr>
          <p:cNvPr id="32" name="TextBox 31">
            <a:extLst>
              <a:ext uri="{FF2B5EF4-FFF2-40B4-BE49-F238E27FC236}">
                <a16:creationId xmlns:a16="http://schemas.microsoft.com/office/drawing/2014/main" id="{11EC6522-DC9F-4737-42FA-EA681D394126}"/>
              </a:ext>
            </a:extLst>
          </p:cNvPr>
          <p:cNvSpPr txBox="1"/>
          <p:nvPr/>
        </p:nvSpPr>
        <p:spPr>
          <a:xfrm>
            <a:off x="4137739" y="4460829"/>
            <a:ext cx="3836569" cy="1446550"/>
          </a:xfrm>
          <a:prstGeom prst="rect">
            <a:avLst/>
          </a:prstGeom>
          <a:noFill/>
        </p:spPr>
        <p:txBody>
          <a:bodyPr wrap="square" lIns="91440" tIns="45720" rIns="91440" bIns="45720" anchor="t">
            <a:spAutoFit/>
          </a:bodyPr>
          <a:lstStyle/>
          <a:p>
            <a:pPr algn="ctr"/>
            <a:r>
              <a:rPr lang="en-US" sz="2800" b="1" u="sng" dirty="0">
                <a:solidFill>
                  <a:schemeClr val="accent6">
                    <a:lumMod val="75000"/>
                  </a:schemeClr>
                </a:solidFill>
              </a:rPr>
              <a:t>2) Leading Edge Awards</a:t>
            </a:r>
            <a:r>
              <a:rPr lang="en-US" sz="2800" dirty="0">
                <a:solidFill>
                  <a:schemeClr val="accent6">
                    <a:lumMod val="75000"/>
                  </a:schemeClr>
                </a:solidFill>
              </a:rPr>
              <a:t> </a:t>
            </a:r>
          </a:p>
          <a:p>
            <a:pPr algn="ctr"/>
            <a:r>
              <a:rPr lang="en-US" sz="2000" dirty="0"/>
              <a:t>Meet ambitious green certifications</a:t>
            </a:r>
          </a:p>
          <a:p>
            <a:pPr algn="ctr"/>
            <a:r>
              <a:rPr lang="en-US" sz="2000" dirty="0"/>
              <a:t>Max: $10M per property / $60K PU</a:t>
            </a:r>
            <a:endParaRPr lang="en-US" sz="2000" dirty="0">
              <a:cs typeface="Calibri"/>
            </a:endParaRPr>
          </a:p>
        </p:txBody>
      </p:sp>
      <p:sp>
        <p:nvSpPr>
          <p:cNvPr id="33" name="TextBox 32">
            <a:extLst>
              <a:ext uri="{FF2B5EF4-FFF2-40B4-BE49-F238E27FC236}">
                <a16:creationId xmlns:a16="http://schemas.microsoft.com/office/drawing/2014/main" id="{A8594790-0661-EEAC-588D-10F7ACA6A332}"/>
              </a:ext>
            </a:extLst>
          </p:cNvPr>
          <p:cNvSpPr txBox="1"/>
          <p:nvPr/>
        </p:nvSpPr>
        <p:spPr>
          <a:xfrm>
            <a:off x="7946492" y="4448049"/>
            <a:ext cx="4325470" cy="1446550"/>
          </a:xfrm>
          <a:prstGeom prst="rect">
            <a:avLst/>
          </a:prstGeom>
          <a:noFill/>
        </p:spPr>
        <p:txBody>
          <a:bodyPr wrap="square" lIns="91440" tIns="45720" rIns="91440" bIns="45720" anchor="t">
            <a:spAutoFit/>
          </a:bodyPr>
          <a:lstStyle/>
          <a:p>
            <a:pPr algn="ctr"/>
            <a:r>
              <a:rPr lang="en-US" sz="2800" b="1" u="sng" dirty="0">
                <a:solidFill>
                  <a:schemeClr val="accent6">
                    <a:lumMod val="75000"/>
                  </a:schemeClr>
                </a:solidFill>
              </a:rPr>
              <a:t>3) Comprehensive Awards</a:t>
            </a:r>
            <a:r>
              <a:rPr lang="en-US" sz="2800" dirty="0">
                <a:solidFill>
                  <a:schemeClr val="accent6">
                    <a:lumMod val="75000"/>
                  </a:schemeClr>
                </a:solidFill>
              </a:rPr>
              <a:t> </a:t>
            </a:r>
          </a:p>
          <a:p>
            <a:pPr algn="ctr"/>
            <a:r>
              <a:rPr lang="en-US" sz="2000" dirty="0"/>
              <a:t>Deep energy and resilience retrofits for properties with highest need </a:t>
            </a:r>
          </a:p>
          <a:p>
            <a:pPr algn="ctr"/>
            <a:r>
              <a:rPr lang="en-US" sz="2000" dirty="0"/>
              <a:t>Max: $20M per property / $80K PU</a:t>
            </a:r>
          </a:p>
        </p:txBody>
      </p:sp>
      <p:pic>
        <p:nvPicPr>
          <p:cNvPr id="9" name="Picture 8" descr="Icon&#10;&#10;Description automatically generated">
            <a:extLst>
              <a:ext uri="{FF2B5EF4-FFF2-40B4-BE49-F238E27FC236}">
                <a16:creationId xmlns:a16="http://schemas.microsoft.com/office/drawing/2014/main" id="{456D8139-F6D4-A338-1764-965C913237D9}"/>
              </a:ext>
            </a:extLst>
          </p:cNvPr>
          <p:cNvPicPr>
            <a:picLocks noChangeAspect="1"/>
          </p:cNvPicPr>
          <p:nvPr/>
        </p:nvPicPr>
        <p:blipFill rotWithShape="1">
          <a:blip r:embed="rId3"/>
          <a:srcRect l="20000" t="21527" r="18836" b="18254"/>
          <a:stretch/>
        </p:blipFill>
        <p:spPr>
          <a:xfrm>
            <a:off x="844534" y="2192758"/>
            <a:ext cx="2349669" cy="2313347"/>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7990DF7A-6D59-DC9F-6446-99A2ECFEFD5A}"/>
              </a:ext>
            </a:extLst>
          </p:cNvPr>
          <p:cNvPicPr>
            <a:picLocks noChangeAspect="1"/>
          </p:cNvPicPr>
          <p:nvPr/>
        </p:nvPicPr>
        <p:blipFill rotWithShape="1">
          <a:blip r:embed="rId4"/>
          <a:srcRect l="20000" t="21527" r="20218" b="18255"/>
          <a:stretch/>
        </p:blipFill>
        <p:spPr>
          <a:xfrm>
            <a:off x="4881188" y="2192758"/>
            <a:ext cx="2349669" cy="2366821"/>
          </a:xfrm>
          <a:prstGeom prst="rect">
            <a:avLst/>
          </a:prstGeom>
        </p:spPr>
      </p:pic>
      <p:pic>
        <p:nvPicPr>
          <p:cNvPr id="12" name="Picture 11" descr="Logo&#10;&#10;Description automatically generated">
            <a:extLst>
              <a:ext uri="{FF2B5EF4-FFF2-40B4-BE49-F238E27FC236}">
                <a16:creationId xmlns:a16="http://schemas.microsoft.com/office/drawing/2014/main" id="{75087410-C3C5-46DD-F0E4-3A604886FA13}"/>
              </a:ext>
            </a:extLst>
          </p:cNvPr>
          <p:cNvPicPr>
            <a:picLocks noChangeAspect="1"/>
          </p:cNvPicPr>
          <p:nvPr/>
        </p:nvPicPr>
        <p:blipFill rotWithShape="1">
          <a:blip r:embed="rId5"/>
          <a:srcRect l="20363" t="21527" r="19855" b="18255"/>
          <a:stretch/>
        </p:blipFill>
        <p:spPr>
          <a:xfrm>
            <a:off x="8934393" y="2192758"/>
            <a:ext cx="2349669" cy="2366821"/>
          </a:xfrm>
          <a:prstGeom prst="rect">
            <a:avLst/>
          </a:prstGeom>
        </p:spPr>
      </p:pic>
      <p:sp>
        <p:nvSpPr>
          <p:cNvPr id="6" name="Rectangle 5">
            <a:extLst>
              <a:ext uri="{FF2B5EF4-FFF2-40B4-BE49-F238E27FC236}">
                <a16:creationId xmlns:a16="http://schemas.microsoft.com/office/drawing/2014/main" id="{396FB3E7-88BF-1769-9352-A352B1E45925}"/>
              </a:ext>
            </a:extLst>
          </p:cNvPr>
          <p:cNvSpPr/>
          <p:nvPr/>
        </p:nvSpPr>
        <p:spPr>
          <a:xfrm>
            <a:off x="2526004" y="6281815"/>
            <a:ext cx="6851021" cy="393246"/>
          </a:xfrm>
          <a:prstGeom prst="rect">
            <a:avLst/>
          </a:prstGeom>
          <a:noFill/>
          <a:ln w="19050">
            <a:solidFill>
              <a:srgbClr val="017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Learn more at </a:t>
            </a:r>
            <a:r>
              <a:rPr lang="en-US" sz="2000" dirty="0">
                <a:solidFill>
                  <a:schemeClr val="tx1"/>
                </a:solidFill>
                <a:hlinkClick r:id="rId6"/>
              </a:rPr>
              <a:t>www.hud.gov/GRRP</a:t>
            </a:r>
            <a:r>
              <a:rPr lang="en-US" sz="2000" dirty="0">
                <a:solidFill>
                  <a:schemeClr val="tx1"/>
                </a:solidFill>
              </a:rPr>
              <a:t> or email </a:t>
            </a:r>
            <a:r>
              <a:rPr lang="en-US" sz="2000" dirty="0">
                <a:solidFill>
                  <a:schemeClr val="tx1"/>
                </a:solidFill>
                <a:hlinkClick r:id="rId7"/>
              </a:rPr>
              <a:t>GRRP@hud.gov</a:t>
            </a:r>
            <a:endParaRPr lang="en-US" sz="2000" dirty="0">
              <a:solidFill>
                <a:schemeClr val="tx1"/>
              </a:solidFill>
            </a:endParaRPr>
          </a:p>
        </p:txBody>
      </p:sp>
    </p:spTree>
    <p:extLst>
      <p:ext uri="{BB962C8B-B14F-4D97-AF65-F5344CB8AC3E}">
        <p14:creationId xmlns:p14="http://schemas.microsoft.com/office/powerpoint/2010/main" val="187050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55AFD-0235-143E-272D-1FECD58F38D2}"/>
              </a:ext>
            </a:extLst>
          </p:cNvPr>
          <p:cNvSpPr>
            <a:spLocks noGrp="1"/>
          </p:cNvSpPr>
          <p:nvPr>
            <p:ph type="title"/>
          </p:nvPr>
        </p:nvSpPr>
        <p:spPr/>
        <p:txBody>
          <a:bodyPr>
            <a:normAutofit fontScale="90000"/>
          </a:bodyPr>
          <a:lstStyle/>
          <a:p>
            <a:r>
              <a:rPr lang="en-US" dirty="0"/>
              <a:t>GRRP Award Application Timelines</a:t>
            </a:r>
          </a:p>
        </p:txBody>
      </p:sp>
      <p:sp>
        <p:nvSpPr>
          <p:cNvPr id="4" name="Slide Number Placeholder 3">
            <a:extLst>
              <a:ext uri="{FF2B5EF4-FFF2-40B4-BE49-F238E27FC236}">
                <a16:creationId xmlns:a16="http://schemas.microsoft.com/office/drawing/2014/main" id="{956E9845-932D-A81A-CDFC-D361AF211FC5}"/>
              </a:ext>
            </a:extLst>
          </p:cNvPr>
          <p:cNvSpPr>
            <a:spLocks noGrp="1"/>
          </p:cNvSpPr>
          <p:nvPr>
            <p:ph type="sldNum" sz="quarter" idx="12"/>
          </p:nvPr>
        </p:nvSpPr>
        <p:spPr/>
        <p:txBody>
          <a:bodyPr/>
          <a:lstStyle/>
          <a:p>
            <a:fld id="{330E3436-06EC-422C-93D4-F244318DA506}" type="slidenum">
              <a:rPr lang="en-US" smtClean="0"/>
              <a:pPr/>
              <a:t>5</a:t>
            </a:fld>
            <a:endParaRPr lang="en-US"/>
          </a:p>
        </p:txBody>
      </p:sp>
      <p:graphicFrame>
        <p:nvGraphicFramePr>
          <p:cNvPr id="15" name="Diagram 14">
            <a:extLst>
              <a:ext uri="{FF2B5EF4-FFF2-40B4-BE49-F238E27FC236}">
                <a16:creationId xmlns:a16="http://schemas.microsoft.com/office/drawing/2014/main" id="{A13C70D2-C96B-17CD-129B-B13050C6C18B}"/>
              </a:ext>
            </a:extLst>
          </p:cNvPr>
          <p:cNvGraphicFramePr/>
          <p:nvPr>
            <p:extLst>
              <p:ext uri="{D42A27DB-BD31-4B8C-83A1-F6EECF244321}">
                <p14:modId xmlns:p14="http://schemas.microsoft.com/office/powerpoint/2010/main" val="1108608572"/>
              </p:ext>
            </p:extLst>
          </p:nvPr>
        </p:nvGraphicFramePr>
        <p:xfrm>
          <a:off x="419911" y="2016985"/>
          <a:ext cx="10990942" cy="3817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8BA2A5F-DEE0-0E15-8E98-620272E37874}"/>
              </a:ext>
            </a:extLst>
          </p:cNvPr>
          <p:cNvSpPr txBox="1"/>
          <p:nvPr/>
        </p:nvSpPr>
        <p:spPr>
          <a:xfrm>
            <a:off x="0" y="1372789"/>
            <a:ext cx="12191999" cy="461665"/>
          </a:xfrm>
          <a:prstGeom prst="rect">
            <a:avLst/>
          </a:prstGeom>
          <a:noFill/>
        </p:spPr>
        <p:txBody>
          <a:bodyPr wrap="square">
            <a:spAutoFit/>
          </a:bodyPr>
          <a:lstStyle/>
          <a:p>
            <a:pPr algn="ctr"/>
            <a:r>
              <a:rPr lang="en-US" sz="2400" dirty="0"/>
              <a:t>Each cohort accepts applications quarterly over the course of 12 months</a:t>
            </a:r>
          </a:p>
        </p:txBody>
      </p:sp>
      <p:sp>
        <p:nvSpPr>
          <p:cNvPr id="6" name="Rectangle 5">
            <a:extLst>
              <a:ext uri="{FF2B5EF4-FFF2-40B4-BE49-F238E27FC236}">
                <a16:creationId xmlns:a16="http://schemas.microsoft.com/office/drawing/2014/main" id="{7FBD89A8-80F7-32D8-0AD4-B8F02EC63ECB}"/>
              </a:ext>
            </a:extLst>
          </p:cNvPr>
          <p:cNvSpPr/>
          <p:nvPr/>
        </p:nvSpPr>
        <p:spPr>
          <a:xfrm>
            <a:off x="2526004" y="6281815"/>
            <a:ext cx="6851021" cy="393246"/>
          </a:xfrm>
          <a:prstGeom prst="rect">
            <a:avLst/>
          </a:prstGeom>
          <a:noFill/>
          <a:ln w="19050">
            <a:solidFill>
              <a:srgbClr val="0170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Learn more at </a:t>
            </a:r>
            <a:r>
              <a:rPr lang="en-US" sz="2000" dirty="0">
                <a:solidFill>
                  <a:schemeClr val="tx1"/>
                </a:solidFill>
                <a:hlinkClick r:id="rId8"/>
              </a:rPr>
              <a:t>www.hud.gov/GRRP</a:t>
            </a:r>
            <a:r>
              <a:rPr lang="en-US" sz="2000" dirty="0">
                <a:solidFill>
                  <a:schemeClr val="tx1"/>
                </a:solidFill>
              </a:rPr>
              <a:t> or email </a:t>
            </a:r>
            <a:r>
              <a:rPr lang="en-US" sz="2000" dirty="0">
                <a:solidFill>
                  <a:schemeClr val="tx1"/>
                </a:solidFill>
                <a:hlinkClick r:id="rId9"/>
              </a:rPr>
              <a:t>GRRP@hud.gov</a:t>
            </a:r>
            <a:endParaRPr lang="en-US" sz="2000" dirty="0">
              <a:solidFill>
                <a:schemeClr val="tx1"/>
              </a:solidFill>
            </a:endParaRPr>
          </a:p>
        </p:txBody>
      </p:sp>
    </p:spTree>
    <p:extLst>
      <p:ext uri="{BB962C8B-B14F-4D97-AF65-F5344CB8AC3E}">
        <p14:creationId xmlns:p14="http://schemas.microsoft.com/office/powerpoint/2010/main" val="414410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2102D4-57CB-4C28-9BDF-140A2B0C8C76}"/>
              </a:ext>
            </a:extLst>
          </p:cNvPr>
          <p:cNvSpPr>
            <a:spLocks noGrp="1"/>
          </p:cNvSpPr>
          <p:nvPr>
            <p:ph idx="1"/>
          </p:nvPr>
        </p:nvSpPr>
        <p:spPr>
          <a:xfrm>
            <a:off x="455593" y="1338041"/>
            <a:ext cx="11454300" cy="8956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ctr">
              <a:buNone/>
            </a:pPr>
            <a:r>
              <a:rPr lang="en-US" sz="2200" dirty="0"/>
              <a:t>Properties will undergo a series of GRRP-funded assessments with support from a HUD-provided contractor to develop the scope of work including standard improvements and green features</a:t>
            </a:r>
          </a:p>
        </p:txBody>
      </p:sp>
      <p:sp>
        <p:nvSpPr>
          <p:cNvPr id="4" name="Slide Number Placeholder 3">
            <a:extLst>
              <a:ext uri="{FF2B5EF4-FFF2-40B4-BE49-F238E27FC236}">
                <a16:creationId xmlns:a16="http://schemas.microsoft.com/office/drawing/2014/main" id="{FB65C165-458A-4261-8AC5-E5F2A316581D}"/>
              </a:ext>
            </a:extLst>
          </p:cNvPr>
          <p:cNvSpPr>
            <a:spLocks noGrp="1"/>
          </p:cNvSpPr>
          <p:nvPr>
            <p:ph type="sldNum" sz="quarter" idx="12"/>
          </p:nvPr>
        </p:nvSpPr>
        <p:spPr/>
        <p:txBody>
          <a:bodyPr/>
          <a:lstStyle/>
          <a:p>
            <a:fld id="{84685E14-3D72-4BDD-9376-7B3416E2E802}" type="slidenum">
              <a:rPr lang="en-US" smtClean="0"/>
              <a:pPr/>
              <a:t>6</a:t>
            </a:fld>
            <a:endParaRPr lang="en-US"/>
          </a:p>
        </p:txBody>
      </p:sp>
      <p:sp>
        <p:nvSpPr>
          <p:cNvPr id="8" name="Rectangle: Rounded Corners 7">
            <a:extLst>
              <a:ext uri="{FF2B5EF4-FFF2-40B4-BE49-F238E27FC236}">
                <a16:creationId xmlns:a16="http://schemas.microsoft.com/office/drawing/2014/main" id="{73F37474-7B69-4F05-8F87-047CD5DAB856}"/>
              </a:ext>
            </a:extLst>
          </p:cNvPr>
          <p:cNvSpPr/>
          <p:nvPr/>
        </p:nvSpPr>
        <p:spPr>
          <a:xfrm>
            <a:off x="592724" y="2906149"/>
            <a:ext cx="2051901" cy="698500"/>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latin typeface="Arial Nova" panose="020B0504020202020204" pitchFamily="34" charset="0"/>
              </a:rPr>
              <a:t>Environmental Report</a:t>
            </a:r>
          </a:p>
        </p:txBody>
      </p:sp>
      <p:sp>
        <p:nvSpPr>
          <p:cNvPr id="19" name="Rectangle: Rounded Corners 18">
            <a:extLst>
              <a:ext uri="{FF2B5EF4-FFF2-40B4-BE49-F238E27FC236}">
                <a16:creationId xmlns:a16="http://schemas.microsoft.com/office/drawing/2014/main" id="{36CCC0C6-A589-43C5-9B53-F147E17ECF13}"/>
              </a:ext>
            </a:extLst>
          </p:cNvPr>
          <p:cNvSpPr/>
          <p:nvPr/>
        </p:nvSpPr>
        <p:spPr>
          <a:xfrm>
            <a:off x="2819497" y="2906149"/>
            <a:ext cx="2051901" cy="698500"/>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latin typeface="Arial Nova" panose="020B0504020202020204" pitchFamily="34" charset="0"/>
              </a:rPr>
              <a:t>Capital Needs Assessment</a:t>
            </a:r>
          </a:p>
        </p:txBody>
      </p:sp>
      <p:sp>
        <p:nvSpPr>
          <p:cNvPr id="20" name="Rectangle: Rounded Corners 19">
            <a:extLst>
              <a:ext uri="{FF2B5EF4-FFF2-40B4-BE49-F238E27FC236}">
                <a16:creationId xmlns:a16="http://schemas.microsoft.com/office/drawing/2014/main" id="{EDCDC79B-F9DD-42D7-9D86-015B5C9326E9}"/>
              </a:ext>
            </a:extLst>
          </p:cNvPr>
          <p:cNvSpPr/>
          <p:nvPr/>
        </p:nvSpPr>
        <p:spPr>
          <a:xfrm>
            <a:off x="5035499" y="2931742"/>
            <a:ext cx="2051901" cy="698500"/>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latin typeface="Arial Nova" panose="020B0504020202020204" pitchFamily="34" charset="0"/>
              </a:rPr>
              <a:t>Energy Audit</a:t>
            </a:r>
          </a:p>
        </p:txBody>
      </p:sp>
      <p:sp>
        <p:nvSpPr>
          <p:cNvPr id="21" name="Rectangle: Rounded Corners 20">
            <a:extLst>
              <a:ext uri="{FF2B5EF4-FFF2-40B4-BE49-F238E27FC236}">
                <a16:creationId xmlns:a16="http://schemas.microsoft.com/office/drawing/2014/main" id="{7447B9B1-3B61-4D38-878D-F2C63F50BD32}"/>
              </a:ext>
            </a:extLst>
          </p:cNvPr>
          <p:cNvSpPr/>
          <p:nvPr/>
        </p:nvSpPr>
        <p:spPr>
          <a:xfrm>
            <a:off x="7308188" y="2922295"/>
            <a:ext cx="2051901" cy="698500"/>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latin typeface="Arial Nova" panose="020B0504020202020204" pitchFamily="34" charset="0"/>
              </a:rPr>
              <a:t>Renewable Energy Assessment</a:t>
            </a:r>
          </a:p>
        </p:txBody>
      </p:sp>
      <p:sp>
        <p:nvSpPr>
          <p:cNvPr id="22" name="Rectangle: Rounded Corners 21">
            <a:extLst>
              <a:ext uri="{FF2B5EF4-FFF2-40B4-BE49-F238E27FC236}">
                <a16:creationId xmlns:a16="http://schemas.microsoft.com/office/drawing/2014/main" id="{A06982F2-D58F-4B70-8C19-529FB6AE8D1B}"/>
              </a:ext>
            </a:extLst>
          </p:cNvPr>
          <p:cNvSpPr/>
          <p:nvPr/>
        </p:nvSpPr>
        <p:spPr>
          <a:xfrm>
            <a:off x="9548181" y="2931742"/>
            <a:ext cx="2051901" cy="698500"/>
          </a:xfrm>
          <a:prstGeom prst="round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latin typeface="Arial Nova" panose="020B0504020202020204" pitchFamily="34" charset="0"/>
              </a:rPr>
              <a:t>Climate Resilience Assessment</a:t>
            </a:r>
          </a:p>
        </p:txBody>
      </p:sp>
      <p:sp>
        <p:nvSpPr>
          <p:cNvPr id="23" name="Rectangle 22">
            <a:extLst>
              <a:ext uri="{FF2B5EF4-FFF2-40B4-BE49-F238E27FC236}">
                <a16:creationId xmlns:a16="http://schemas.microsoft.com/office/drawing/2014/main" id="{91F2DE18-9B01-421B-B041-E3B93EB16C84}"/>
              </a:ext>
            </a:extLst>
          </p:cNvPr>
          <p:cNvSpPr/>
          <p:nvPr/>
        </p:nvSpPr>
        <p:spPr>
          <a:xfrm>
            <a:off x="525049" y="5242687"/>
            <a:ext cx="2523956" cy="640884"/>
          </a:xfrm>
          <a:prstGeom prst="rect">
            <a:avLst/>
          </a:prstGeom>
          <a:solidFill>
            <a:schemeClr val="bg1">
              <a:lumMod val="85000"/>
            </a:schemeClr>
          </a:solid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03D58"/>
                </a:solidFill>
                <a:latin typeface="Arial Nova" panose="020B0504020202020204" pitchFamily="34" charset="0"/>
              </a:rPr>
              <a:t>Standard property improvements</a:t>
            </a:r>
          </a:p>
        </p:txBody>
      </p:sp>
      <p:sp>
        <p:nvSpPr>
          <p:cNvPr id="24" name="Rectangle: Rounded Corners 23">
            <a:extLst>
              <a:ext uri="{FF2B5EF4-FFF2-40B4-BE49-F238E27FC236}">
                <a16:creationId xmlns:a16="http://schemas.microsoft.com/office/drawing/2014/main" id="{BA5E852D-CBA9-4775-8801-54A53FAA21B6}"/>
              </a:ext>
            </a:extLst>
          </p:cNvPr>
          <p:cNvSpPr/>
          <p:nvPr/>
        </p:nvSpPr>
        <p:spPr>
          <a:xfrm>
            <a:off x="593531" y="2346126"/>
            <a:ext cx="11006551" cy="408089"/>
          </a:xfrm>
          <a:prstGeom prst="roundRect">
            <a:avLst/>
          </a:prstGeom>
          <a:solidFill>
            <a:srgbClr val="403D58"/>
          </a:solid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Nova" panose="020B0504020202020204" pitchFamily="34" charset="0"/>
              </a:rPr>
              <a:t>Assessment Suite</a:t>
            </a:r>
          </a:p>
        </p:txBody>
      </p:sp>
      <p:sp>
        <p:nvSpPr>
          <p:cNvPr id="25" name="Rectangle 24">
            <a:extLst>
              <a:ext uri="{FF2B5EF4-FFF2-40B4-BE49-F238E27FC236}">
                <a16:creationId xmlns:a16="http://schemas.microsoft.com/office/drawing/2014/main" id="{7A01FC33-E5BD-45F4-8332-36FCF6932654}"/>
              </a:ext>
            </a:extLst>
          </p:cNvPr>
          <p:cNvSpPr/>
          <p:nvPr/>
        </p:nvSpPr>
        <p:spPr>
          <a:xfrm>
            <a:off x="3357844" y="5242687"/>
            <a:ext cx="2523957" cy="640884"/>
          </a:xfrm>
          <a:prstGeom prst="rect">
            <a:avLst/>
          </a:prstGeom>
          <a:solidFill>
            <a:schemeClr val="bg1">
              <a:lumMod val="85000"/>
            </a:schemeClr>
          </a:solid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03D58"/>
                </a:solidFill>
                <a:latin typeface="Arial Nova" panose="020B0504020202020204" pitchFamily="34" charset="0"/>
              </a:rPr>
              <a:t>Decarbonization and electrification</a:t>
            </a:r>
          </a:p>
        </p:txBody>
      </p:sp>
      <p:sp>
        <p:nvSpPr>
          <p:cNvPr id="26" name="Rectangle 25">
            <a:extLst>
              <a:ext uri="{FF2B5EF4-FFF2-40B4-BE49-F238E27FC236}">
                <a16:creationId xmlns:a16="http://schemas.microsoft.com/office/drawing/2014/main" id="{E171AAAA-684D-4F78-880F-241F17E4B660}"/>
              </a:ext>
            </a:extLst>
          </p:cNvPr>
          <p:cNvSpPr/>
          <p:nvPr/>
        </p:nvSpPr>
        <p:spPr>
          <a:xfrm>
            <a:off x="6182743" y="5232430"/>
            <a:ext cx="2523957" cy="640884"/>
          </a:xfrm>
          <a:prstGeom prst="rect">
            <a:avLst/>
          </a:prstGeom>
          <a:solidFill>
            <a:schemeClr val="bg1">
              <a:lumMod val="85000"/>
            </a:schemeClr>
          </a:solid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03D58"/>
                </a:solidFill>
                <a:latin typeface="Arial Nova" panose="020B0504020202020204" pitchFamily="34" charset="0"/>
              </a:rPr>
              <a:t>Utility efficiency upgrades</a:t>
            </a:r>
          </a:p>
        </p:txBody>
      </p:sp>
      <p:sp>
        <p:nvSpPr>
          <p:cNvPr id="27" name="Rectangle 26">
            <a:extLst>
              <a:ext uri="{FF2B5EF4-FFF2-40B4-BE49-F238E27FC236}">
                <a16:creationId xmlns:a16="http://schemas.microsoft.com/office/drawing/2014/main" id="{0786FDBA-7442-4F9B-A884-C0E5DC9CC4B6}"/>
              </a:ext>
            </a:extLst>
          </p:cNvPr>
          <p:cNvSpPr/>
          <p:nvPr/>
        </p:nvSpPr>
        <p:spPr>
          <a:xfrm>
            <a:off x="9007642" y="5230271"/>
            <a:ext cx="2523957" cy="640884"/>
          </a:xfrm>
          <a:prstGeom prst="rect">
            <a:avLst/>
          </a:prstGeom>
          <a:solidFill>
            <a:schemeClr val="bg1">
              <a:lumMod val="85000"/>
            </a:schemeClr>
          </a:solid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403D58"/>
                </a:solidFill>
                <a:latin typeface="Arial Nova" panose="020B0504020202020204" pitchFamily="34" charset="0"/>
              </a:rPr>
              <a:t>Resilience enhancements</a:t>
            </a:r>
          </a:p>
        </p:txBody>
      </p:sp>
      <p:sp>
        <p:nvSpPr>
          <p:cNvPr id="28" name="Rectangle 27">
            <a:extLst>
              <a:ext uri="{FF2B5EF4-FFF2-40B4-BE49-F238E27FC236}">
                <a16:creationId xmlns:a16="http://schemas.microsoft.com/office/drawing/2014/main" id="{56814C00-0516-4C43-81FE-D2FC6AF16576}"/>
              </a:ext>
            </a:extLst>
          </p:cNvPr>
          <p:cNvSpPr/>
          <p:nvPr/>
        </p:nvSpPr>
        <p:spPr>
          <a:xfrm>
            <a:off x="525048" y="6006654"/>
            <a:ext cx="11006551" cy="408089"/>
          </a:xfrm>
          <a:prstGeom prst="rect">
            <a:avLst/>
          </a:prstGeom>
          <a:solidFill>
            <a:srgbClr val="403D58"/>
          </a:solid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Nova" panose="020B0504020202020204" pitchFamily="34" charset="0"/>
              </a:rPr>
              <a:t>Scope of Work</a:t>
            </a:r>
          </a:p>
        </p:txBody>
      </p:sp>
      <p:sp>
        <p:nvSpPr>
          <p:cNvPr id="49" name="Arrow: Down 48">
            <a:extLst>
              <a:ext uri="{FF2B5EF4-FFF2-40B4-BE49-F238E27FC236}">
                <a16:creationId xmlns:a16="http://schemas.microsoft.com/office/drawing/2014/main" id="{9D85D356-733D-4DFC-A79A-F24A46770B30}"/>
              </a:ext>
            </a:extLst>
          </p:cNvPr>
          <p:cNvSpPr/>
          <p:nvPr/>
        </p:nvSpPr>
        <p:spPr>
          <a:xfrm>
            <a:off x="4584233" y="3807770"/>
            <a:ext cx="2883493" cy="1308908"/>
          </a:xfrm>
          <a:prstGeom prst="downArrow">
            <a:avLst/>
          </a:prstGeom>
          <a:noFill/>
          <a:ln>
            <a:solidFill>
              <a:srgbClr val="403D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0EB648C-68A0-FE26-3924-550EAB9B86A5}"/>
              </a:ext>
            </a:extLst>
          </p:cNvPr>
          <p:cNvSpPr>
            <a:spLocks noGrp="1"/>
          </p:cNvSpPr>
          <p:nvPr>
            <p:ph type="title"/>
          </p:nvPr>
        </p:nvSpPr>
        <p:spPr>
          <a:xfrm>
            <a:off x="419911" y="284204"/>
            <a:ext cx="10515600" cy="628788"/>
          </a:xfrm>
        </p:spPr>
        <p:txBody>
          <a:bodyPr anchor="ctr">
            <a:noAutofit/>
          </a:bodyPr>
          <a:lstStyle/>
          <a:p>
            <a:r>
              <a:rPr lang="en-US" sz="4000" b="1"/>
              <a:t>Comprehensive Cohort: Assessment Suite</a:t>
            </a:r>
          </a:p>
        </p:txBody>
      </p:sp>
    </p:spTree>
    <p:extLst>
      <p:ext uri="{BB962C8B-B14F-4D97-AF65-F5344CB8AC3E}">
        <p14:creationId xmlns:p14="http://schemas.microsoft.com/office/powerpoint/2010/main" val="109806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0E33D941-BE9D-6B83-A2AC-003C427E984F}"/>
              </a:ext>
            </a:extLst>
          </p:cNvPr>
          <p:cNvSpPr>
            <a:spLocks noGrp="1"/>
          </p:cNvSpPr>
          <p:nvPr>
            <p:ph type="sldNum" sz="quarter" idx="12"/>
          </p:nvPr>
        </p:nvSpPr>
        <p:spPr>
          <a:xfrm>
            <a:off x="8610600" y="6478438"/>
            <a:ext cx="2743200" cy="2430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3436-06EC-422C-93D4-F244318DA5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4BACDCE-B18D-8164-0830-4831D35D5DCC}"/>
              </a:ext>
            </a:extLst>
          </p:cNvPr>
          <p:cNvGrpSpPr/>
          <p:nvPr/>
        </p:nvGrpSpPr>
        <p:grpSpPr>
          <a:xfrm>
            <a:off x="4446065" y="1744523"/>
            <a:ext cx="7274419" cy="4281021"/>
            <a:chOff x="771888" y="2014482"/>
            <a:chExt cx="6972708" cy="3397979"/>
          </a:xfrm>
        </p:grpSpPr>
        <p:sp>
          <p:nvSpPr>
            <p:cNvPr id="21" name="Arrow: Bent-Up 20">
              <a:extLst>
                <a:ext uri="{FF2B5EF4-FFF2-40B4-BE49-F238E27FC236}">
                  <a16:creationId xmlns:a16="http://schemas.microsoft.com/office/drawing/2014/main" id="{716EB2A0-C845-13EA-484B-B53A2CD4C93E}"/>
                </a:ext>
              </a:extLst>
            </p:cNvPr>
            <p:cNvSpPr/>
            <p:nvPr/>
          </p:nvSpPr>
          <p:spPr>
            <a:xfrm rot="5400000">
              <a:off x="1216397" y="3052236"/>
              <a:ext cx="637303" cy="698349"/>
            </a:xfrm>
            <a:prstGeom prst="bentUpArrow">
              <a:avLst>
                <a:gd name="adj1" fmla="val 32840"/>
                <a:gd name="adj2" fmla="val 25000"/>
                <a:gd name="adj3" fmla="val 35780"/>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US" sz="2000"/>
            </a:p>
          </p:txBody>
        </p:sp>
        <p:sp>
          <p:nvSpPr>
            <p:cNvPr id="22" name="Freeform: Shape 21">
              <a:extLst>
                <a:ext uri="{FF2B5EF4-FFF2-40B4-BE49-F238E27FC236}">
                  <a16:creationId xmlns:a16="http://schemas.microsoft.com/office/drawing/2014/main" id="{9BA8F31D-B9CD-8874-D9CD-841469106797}"/>
                </a:ext>
              </a:extLst>
            </p:cNvPr>
            <p:cNvSpPr/>
            <p:nvPr/>
          </p:nvSpPr>
          <p:spPr>
            <a:xfrm>
              <a:off x="771888" y="2043348"/>
              <a:ext cx="1806810" cy="907882"/>
            </a:xfrm>
            <a:custGeom>
              <a:avLst/>
              <a:gdLst>
                <a:gd name="connsiteX0" fmla="*/ 0 w 1806810"/>
                <a:gd name="connsiteY0" fmla="*/ 187250 h 1123277"/>
                <a:gd name="connsiteX1" fmla="*/ 187250 w 1806810"/>
                <a:gd name="connsiteY1" fmla="*/ 0 h 1123277"/>
                <a:gd name="connsiteX2" fmla="*/ 1619560 w 1806810"/>
                <a:gd name="connsiteY2" fmla="*/ 0 h 1123277"/>
                <a:gd name="connsiteX3" fmla="*/ 1806810 w 1806810"/>
                <a:gd name="connsiteY3" fmla="*/ 187250 h 1123277"/>
                <a:gd name="connsiteX4" fmla="*/ 1806810 w 1806810"/>
                <a:gd name="connsiteY4" fmla="*/ 936027 h 1123277"/>
                <a:gd name="connsiteX5" fmla="*/ 1619560 w 1806810"/>
                <a:gd name="connsiteY5" fmla="*/ 1123277 h 1123277"/>
                <a:gd name="connsiteX6" fmla="*/ 187250 w 1806810"/>
                <a:gd name="connsiteY6" fmla="*/ 1123277 h 1123277"/>
                <a:gd name="connsiteX7" fmla="*/ 0 w 1806810"/>
                <a:gd name="connsiteY7" fmla="*/ 936027 h 1123277"/>
                <a:gd name="connsiteX8" fmla="*/ 0 w 1806810"/>
                <a:gd name="connsiteY8" fmla="*/ 187250 h 112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810" h="1123277">
                  <a:moveTo>
                    <a:pt x="0" y="187250"/>
                  </a:moveTo>
                  <a:cubicBezTo>
                    <a:pt x="0" y="83835"/>
                    <a:pt x="83835" y="0"/>
                    <a:pt x="187250" y="0"/>
                  </a:cubicBezTo>
                  <a:lnTo>
                    <a:pt x="1619560" y="0"/>
                  </a:lnTo>
                  <a:cubicBezTo>
                    <a:pt x="1722975" y="0"/>
                    <a:pt x="1806810" y="83835"/>
                    <a:pt x="1806810" y="187250"/>
                  </a:cubicBezTo>
                  <a:lnTo>
                    <a:pt x="1806810" y="936027"/>
                  </a:lnTo>
                  <a:cubicBezTo>
                    <a:pt x="1806810" y="1039442"/>
                    <a:pt x="1722975" y="1123277"/>
                    <a:pt x="1619560" y="1123277"/>
                  </a:cubicBezTo>
                  <a:lnTo>
                    <a:pt x="187250" y="1123277"/>
                  </a:lnTo>
                  <a:cubicBezTo>
                    <a:pt x="83835" y="1123277"/>
                    <a:pt x="0" y="1039442"/>
                    <a:pt x="0" y="936027"/>
                  </a:cubicBezTo>
                  <a:lnTo>
                    <a:pt x="0" y="187250"/>
                  </a:lnTo>
                  <a:close/>
                </a:path>
              </a:pathLst>
            </a:custGeom>
            <a:solidFill>
              <a:srgbClr val="017069">
                <a:alpha val="80000"/>
              </a:srgb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15804" tIns="115804" rIns="115804" bIns="115804" numCol="1" spcCol="1270" anchor="ctr" anchorCtr="0">
              <a:noAutofit/>
            </a:bodyPr>
            <a:lstStyle/>
            <a:p>
              <a:pPr marL="0" lvl="0" indent="0" algn="ctr" defTabSz="711200">
                <a:lnSpc>
                  <a:spcPct val="90000"/>
                </a:lnSpc>
                <a:spcBef>
                  <a:spcPct val="0"/>
                </a:spcBef>
                <a:spcAft>
                  <a:spcPts val="200"/>
                </a:spcAft>
                <a:buNone/>
              </a:pPr>
              <a:r>
                <a:rPr lang="en-US" sz="2000" u="none" kern="1200" dirty="0">
                  <a:solidFill>
                    <a:schemeClr val="bg1"/>
                  </a:solidFill>
                  <a:latin typeface="Calibri" panose="020F0502020204030204" pitchFamily="34" charset="0"/>
                </a:rPr>
                <a:t>Assess site-specific climate risk</a:t>
              </a:r>
            </a:p>
          </p:txBody>
        </p:sp>
        <p:sp>
          <p:nvSpPr>
            <p:cNvPr id="23" name="Freeform: Shape 22">
              <a:extLst>
                <a:ext uri="{FF2B5EF4-FFF2-40B4-BE49-F238E27FC236}">
                  <a16:creationId xmlns:a16="http://schemas.microsoft.com/office/drawing/2014/main" id="{37EA39D6-E02D-4514-05A7-7DD47AC1835A}"/>
                </a:ext>
              </a:extLst>
            </p:cNvPr>
            <p:cNvSpPr/>
            <p:nvPr/>
          </p:nvSpPr>
          <p:spPr>
            <a:xfrm>
              <a:off x="2710548" y="2014482"/>
              <a:ext cx="3638273" cy="996676"/>
            </a:xfrm>
            <a:custGeom>
              <a:avLst/>
              <a:gdLst>
                <a:gd name="connsiteX0" fmla="*/ 0 w 3320053"/>
                <a:gd name="connsiteY0" fmla="*/ 0 h 907882"/>
                <a:gd name="connsiteX1" fmla="*/ 3320053 w 3320053"/>
                <a:gd name="connsiteY1" fmla="*/ 0 h 907882"/>
                <a:gd name="connsiteX2" fmla="*/ 3320053 w 3320053"/>
                <a:gd name="connsiteY2" fmla="*/ 907882 h 907882"/>
                <a:gd name="connsiteX3" fmla="*/ 0 w 3320053"/>
                <a:gd name="connsiteY3" fmla="*/ 907882 h 907882"/>
                <a:gd name="connsiteX4" fmla="*/ 0 w 3320053"/>
                <a:gd name="connsiteY4" fmla="*/ 0 h 90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0053" h="907882">
                  <a:moveTo>
                    <a:pt x="0" y="0"/>
                  </a:moveTo>
                  <a:lnTo>
                    <a:pt x="3320053" y="0"/>
                  </a:lnTo>
                  <a:lnTo>
                    <a:pt x="3320053" y="907882"/>
                  </a:lnTo>
                  <a:lnTo>
                    <a:pt x="0" y="907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a:lnSpc>
                  <a:spcPct val="110000"/>
                </a:lnSpc>
                <a:buClr>
                  <a:schemeClr val="accent6">
                    <a:lumMod val="75000"/>
                  </a:schemeClr>
                </a:buClr>
              </a:pPr>
              <a:r>
                <a:rPr lang="en-US" dirty="0">
                  <a:solidFill>
                    <a:schemeClr val="tx1"/>
                  </a:solidFill>
                </a:rPr>
                <a:t>Best available data on current and future site-specific climate risk. </a:t>
              </a:r>
            </a:p>
          </p:txBody>
        </p:sp>
        <p:sp>
          <p:nvSpPr>
            <p:cNvPr id="24" name="Arrow: Bent-Up 23">
              <a:extLst>
                <a:ext uri="{FF2B5EF4-FFF2-40B4-BE49-F238E27FC236}">
                  <a16:creationId xmlns:a16="http://schemas.microsoft.com/office/drawing/2014/main" id="{12801027-4DA1-E445-BCB0-138D46D53065}"/>
                </a:ext>
              </a:extLst>
            </p:cNvPr>
            <p:cNvSpPr/>
            <p:nvPr/>
          </p:nvSpPr>
          <p:spPr>
            <a:xfrm rot="5400000">
              <a:off x="2550620" y="4120261"/>
              <a:ext cx="633013" cy="701996"/>
            </a:xfrm>
            <a:prstGeom prst="bentUpArrow">
              <a:avLst>
                <a:gd name="adj1" fmla="val 32840"/>
                <a:gd name="adj2" fmla="val 25000"/>
                <a:gd name="adj3" fmla="val 35780"/>
              </a:avLst>
            </a:prstGeom>
            <a:solidFill>
              <a:schemeClr val="accent6">
                <a:lumMod val="20000"/>
                <a:lumOff val="80000"/>
              </a:schemeClr>
            </a:solidFill>
          </p:spPr>
          <p:style>
            <a:lnRef idx="2">
              <a:schemeClr val="lt1">
                <a:hueOff val="0"/>
                <a:satOff val="0"/>
                <a:lumOff val="0"/>
                <a:alphaOff val="0"/>
              </a:schemeClr>
            </a:lnRef>
            <a:fillRef idx="1">
              <a:scrgbClr r="0" g="0" b="0"/>
            </a:fillRef>
            <a:effectRef idx="0">
              <a:schemeClr val="accent5">
                <a:tint val="50000"/>
                <a:hueOff val="-6685025"/>
                <a:satOff val="-25325"/>
                <a:lumOff val="8413"/>
                <a:alphaOff val="0"/>
              </a:schemeClr>
            </a:effectRef>
            <a:fontRef idx="minor">
              <a:schemeClr val="lt1">
                <a:hueOff val="0"/>
                <a:satOff val="0"/>
                <a:lumOff val="0"/>
                <a:alphaOff val="0"/>
              </a:schemeClr>
            </a:fontRef>
          </p:style>
          <p:txBody>
            <a:bodyPr/>
            <a:lstStyle/>
            <a:p>
              <a:endParaRPr lang="en-US" sz="2000">
                <a:latin typeface="Calibri" panose="020F0502020204030204" pitchFamily="34" charset="0"/>
              </a:endParaRPr>
            </a:p>
          </p:txBody>
        </p:sp>
        <p:sp>
          <p:nvSpPr>
            <p:cNvPr id="25" name="Freeform: Shape 24">
              <a:extLst>
                <a:ext uri="{FF2B5EF4-FFF2-40B4-BE49-F238E27FC236}">
                  <a16:creationId xmlns:a16="http://schemas.microsoft.com/office/drawing/2014/main" id="{5501A1B5-9B93-4411-8A46-22C48E7DAA69}"/>
                </a:ext>
              </a:extLst>
            </p:cNvPr>
            <p:cNvSpPr/>
            <p:nvPr/>
          </p:nvSpPr>
          <p:spPr>
            <a:xfrm>
              <a:off x="1994830" y="3058106"/>
              <a:ext cx="1788307" cy="907882"/>
            </a:xfrm>
            <a:custGeom>
              <a:avLst/>
              <a:gdLst>
                <a:gd name="connsiteX0" fmla="*/ 0 w 1788307"/>
                <a:gd name="connsiteY0" fmla="*/ 187250 h 1123277"/>
                <a:gd name="connsiteX1" fmla="*/ 187250 w 1788307"/>
                <a:gd name="connsiteY1" fmla="*/ 0 h 1123277"/>
                <a:gd name="connsiteX2" fmla="*/ 1601057 w 1788307"/>
                <a:gd name="connsiteY2" fmla="*/ 0 h 1123277"/>
                <a:gd name="connsiteX3" fmla="*/ 1788307 w 1788307"/>
                <a:gd name="connsiteY3" fmla="*/ 187250 h 1123277"/>
                <a:gd name="connsiteX4" fmla="*/ 1788307 w 1788307"/>
                <a:gd name="connsiteY4" fmla="*/ 936027 h 1123277"/>
                <a:gd name="connsiteX5" fmla="*/ 1601057 w 1788307"/>
                <a:gd name="connsiteY5" fmla="*/ 1123277 h 1123277"/>
                <a:gd name="connsiteX6" fmla="*/ 187250 w 1788307"/>
                <a:gd name="connsiteY6" fmla="*/ 1123277 h 1123277"/>
                <a:gd name="connsiteX7" fmla="*/ 0 w 1788307"/>
                <a:gd name="connsiteY7" fmla="*/ 936027 h 1123277"/>
                <a:gd name="connsiteX8" fmla="*/ 0 w 1788307"/>
                <a:gd name="connsiteY8" fmla="*/ 187250 h 112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307" h="1123277">
                  <a:moveTo>
                    <a:pt x="0" y="187250"/>
                  </a:moveTo>
                  <a:cubicBezTo>
                    <a:pt x="0" y="83835"/>
                    <a:pt x="83835" y="0"/>
                    <a:pt x="187250" y="0"/>
                  </a:cubicBezTo>
                  <a:lnTo>
                    <a:pt x="1601057" y="0"/>
                  </a:lnTo>
                  <a:cubicBezTo>
                    <a:pt x="1704472" y="0"/>
                    <a:pt x="1788307" y="83835"/>
                    <a:pt x="1788307" y="187250"/>
                  </a:cubicBezTo>
                  <a:lnTo>
                    <a:pt x="1788307" y="936027"/>
                  </a:lnTo>
                  <a:cubicBezTo>
                    <a:pt x="1788307" y="1039442"/>
                    <a:pt x="1704472" y="1123277"/>
                    <a:pt x="1601057" y="1123277"/>
                  </a:cubicBezTo>
                  <a:lnTo>
                    <a:pt x="187250" y="1123277"/>
                  </a:lnTo>
                  <a:cubicBezTo>
                    <a:pt x="83835" y="1123277"/>
                    <a:pt x="0" y="1039442"/>
                    <a:pt x="0" y="936027"/>
                  </a:cubicBezTo>
                  <a:lnTo>
                    <a:pt x="0" y="187250"/>
                  </a:lnTo>
                  <a:close/>
                </a:path>
              </a:pathLst>
            </a:custGeom>
            <a:solidFill>
              <a:srgbClr val="017069">
                <a:alpha val="60000"/>
              </a:srgbClr>
            </a:solidFill>
          </p:spPr>
          <p:style>
            <a:lnRef idx="2">
              <a:schemeClr val="lt1">
                <a:hueOff val="0"/>
                <a:satOff val="0"/>
                <a:lumOff val="0"/>
                <a:alphaOff val="0"/>
              </a:schemeClr>
            </a:lnRef>
            <a:fillRef idx="1">
              <a:scrgbClr r="0" g="0" b="0"/>
            </a:fillRef>
            <a:effectRef idx="0">
              <a:schemeClr val="accent5">
                <a:hueOff val="-3379271"/>
                <a:satOff val="-8710"/>
                <a:lumOff val="-5883"/>
                <a:alphaOff val="0"/>
              </a:schemeClr>
            </a:effectRef>
            <a:fontRef idx="minor">
              <a:schemeClr val="lt1"/>
            </a:fontRef>
          </p:style>
          <p:txBody>
            <a:bodyPr spcFirstLastPara="0" vert="horz" wrap="square" lIns="115804" tIns="115804" rIns="115804" bIns="115804" numCol="1" spcCol="1270" anchor="ctr" anchorCtr="0">
              <a:noAutofit/>
            </a:bodyPr>
            <a:lstStyle/>
            <a:p>
              <a:pPr marL="0" lvl="0" indent="0" algn="ctr" defTabSz="711200">
                <a:lnSpc>
                  <a:spcPct val="90000"/>
                </a:lnSpc>
                <a:spcBef>
                  <a:spcPct val="0"/>
                </a:spcBef>
                <a:spcAft>
                  <a:spcPts val="200"/>
                </a:spcAft>
                <a:buNone/>
              </a:pPr>
              <a:r>
                <a:rPr lang="en-US" sz="2000" dirty="0"/>
                <a:t>Building-specific questions</a:t>
              </a:r>
              <a:endParaRPr lang="en-US" sz="2000" u="none" kern="1200" dirty="0">
                <a:solidFill>
                  <a:schemeClr val="bg1"/>
                </a:solidFill>
                <a:latin typeface="Calibri" panose="020F0502020204030204" pitchFamily="34" charset="0"/>
              </a:endParaRPr>
            </a:p>
          </p:txBody>
        </p:sp>
        <p:sp>
          <p:nvSpPr>
            <p:cNvPr id="26" name="Freeform: Shape 25">
              <a:extLst>
                <a:ext uri="{FF2B5EF4-FFF2-40B4-BE49-F238E27FC236}">
                  <a16:creationId xmlns:a16="http://schemas.microsoft.com/office/drawing/2014/main" id="{7B12DF34-992D-2953-6870-89E2DC3495C1}"/>
                </a:ext>
              </a:extLst>
            </p:cNvPr>
            <p:cNvSpPr/>
            <p:nvPr/>
          </p:nvSpPr>
          <p:spPr>
            <a:xfrm>
              <a:off x="3893743" y="3294999"/>
              <a:ext cx="3130572" cy="599111"/>
            </a:xfrm>
            <a:custGeom>
              <a:avLst/>
              <a:gdLst>
                <a:gd name="connsiteX0" fmla="*/ 0 w 3592850"/>
                <a:gd name="connsiteY0" fmla="*/ 0 h 1248165"/>
                <a:gd name="connsiteX1" fmla="*/ 3592850 w 3592850"/>
                <a:gd name="connsiteY1" fmla="*/ 0 h 1248165"/>
                <a:gd name="connsiteX2" fmla="*/ 3592850 w 3592850"/>
                <a:gd name="connsiteY2" fmla="*/ 1248165 h 1248165"/>
                <a:gd name="connsiteX3" fmla="*/ 0 w 3592850"/>
                <a:gd name="connsiteY3" fmla="*/ 1248165 h 1248165"/>
                <a:gd name="connsiteX4" fmla="*/ 0 w 3592850"/>
                <a:gd name="connsiteY4" fmla="*/ 0 h 1248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850" h="1248165">
                  <a:moveTo>
                    <a:pt x="0" y="0"/>
                  </a:moveTo>
                  <a:lnTo>
                    <a:pt x="3592850" y="0"/>
                  </a:lnTo>
                  <a:lnTo>
                    <a:pt x="3592850" y="1248165"/>
                  </a:lnTo>
                  <a:lnTo>
                    <a:pt x="0" y="1248165"/>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indent="0" algn="l" defTabSz="533400">
                <a:lnSpc>
                  <a:spcPct val="90000"/>
                </a:lnSpc>
                <a:spcBef>
                  <a:spcPct val="0"/>
                </a:spcBef>
                <a:spcAft>
                  <a:spcPct val="15000"/>
                </a:spcAft>
                <a:buSzPct val="125000"/>
                <a:buFont typeface="Arial" panose="020B0604020202020204" pitchFamily="34" charset="0"/>
                <a:buNone/>
              </a:pPr>
              <a:r>
                <a:rPr lang="en-US" dirty="0"/>
                <a:t>To assess specific vulnerabilities and site conditions</a:t>
              </a:r>
              <a:endParaRPr lang="en-US" sz="900" kern="1200" dirty="0">
                <a:solidFill>
                  <a:schemeClr val="tx1"/>
                </a:solidFill>
                <a:latin typeface="Calibri" panose="020F0502020204030204" pitchFamily="34" charset="0"/>
              </a:endParaRPr>
            </a:p>
          </p:txBody>
        </p:sp>
        <p:sp>
          <p:nvSpPr>
            <p:cNvPr id="27" name="Freeform: Shape 26">
              <a:extLst>
                <a:ext uri="{FF2B5EF4-FFF2-40B4-BE49-F238E27FC236}">
                  <a16:creationId xmlns:a16="http://schemas.microsoft.com/office/drawing/2014/main" id="{9B56739F-F9D3-BBD3-48ED-682B9F0FC676}"/>
                </a:ext>
              </a:extLst>
            </p:cNvPr>
            <p:cNvSpPr/>
            <p:nvPr/>
          </p:nvSpPr>
          <p:spPr>
            <a:xfrm>
              <a:off x="3321295" y="4102889"/>
              <a:ext cx="1788307" cy="1194129"/>
            </a:xfrm>
            <a:custGeom>
              <a:avLst/>
              <a:gdLst>
                <a:gd name="connsiteX0" fmla="*/ 0 w 1788307"/>
                <a:gd name="connsiteY0" fmla="*/ 187250 h 1123277"/>
                <a:gd name="connsiteX1" fmla="*/ 187250 w 1788307"/>
                <a:gd name="connsiteY1" fmla="*/ 0 h 1123277"/>
                <a:gd name="connsiteX2" fmla="*/ 1601057 w 1788307"/>
                <a:gd name="connsiteY2" fmla="*/ 0 h 1123277"/>
                <a:gd name="connsiteX3" fmla="*/ 1788307 w 1788307"/>
                <a:gd name="connsiteY3" fmla="*/ 187250 h 1123277"/>
                <a:gd name="connsiteX4" fmla="*/ 1788307 w 1788307"/>
                <a:gd name="connsiteY4" fmla="*/ 936027 h 1123277"/>
                <a:gd name="connsiteX5" fmla="*/ 1601057 w 1788307"/>
                <a:gd name="connsiteY5" fmla="*/ 1123277 h 1123277"/>
                <a:gd name="connsiteX6" fmla="*/ 187250 w 1788307"/>
                <a:gd name="connsiteY6" fmla="*/ 1123277 h 1123277"/>
                <a:gd name="connsiteX7" fmla="*/ 0 w 1788307"/>
                <a:gd name="connsiteY7" fmla="*/ 936027 h 1123277"/>
                <a:gd name="connsiteX8" fmla="*/ 0 w 1788307"/>
                <a:gd name="connsiteY8" fmla="*/ 187250 h 112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8307" h="1123277">
                  <a:moveTo>
                    <a:pt x="0" y="187250"/>
                  </a:moveTo>
                  <a:cubicBezTo>
                    <a:pt x="0" y="83835"/>
                    <a:pt x="83835" y="0"/>
                    <a:pt x="187250" y="0"/>
                  </a:cubicBezTo>
                  <a:lnTo>
                    <a:pt x="1601057" y="0"/>
                  </a:lnTo>
                  <a:cubicBezTo>
                    <a:pt x="1704472" y="0"/>
                    <a:pt x="1788307" y="83835"/>
                    <a:pt x="1788307" y="187250"/>
                  </a:cubicBezTo>
                  <a:lnTo>
                    <a:pt x="1788307" y="936027"/>
                  </a:lnTo>
                  <a:cubicBezTo>
                    <a:pt x="1788307" y="1039442"/>
                    <a:pt x="1704472" y="1123277"/>
                    <a:pt x="1601057" y="1123277"/>
                  </a:cubicBezTo>
                  <a:lnTo>
                    <a:pt x="187250" y="1123277"/>
                  </a:lnTo>
                  <a:cubicBezTo>
                    <a:pt x="83835" y="1123277"/>
                    <a:pt x="0" y="1039442"/>
                    <a:pt x="0" y="936027"/>
                  </a:cubicBezTo>
                  <a:lnTo>
                    <a:pt x="0" y="187250"/>
                  </a:lnTo>
                  <a:close/>
                </a:path>
              </a:pathLst>
            </a:custGeom>
            <a:solidFill>
              <a:srgbClr val="017069">
                <a:alpha val="40000"/>
              </a:srgbClr>
            </a:solidFill>
          </p:spPr>
          <p:style>
            <a:lnRef idx="2">
              <a:schemeClr val="lt1">
                <a:hueOff val="0"/>
                <a:satOff val="0"/>
                <a:lumOff val="0"/>
                <a:alphaOff val="0"/>
              </a:schemeClr>
            </a:lnRef>
            <a:fillRef idx="1">
              <a:scrgbClr r="0" g="0" b="0"/>
            </a:fillRef>
            <a:effectRef idx="0">
              <a:schemeClr val="accent5">
                <a:hueOff val="-6758543"/>
                <a:satOff val="-17419"/>
                <a:lumOff val="-11765"/>
                <a:alphaOff val="0"/>
              </a:schemeClr>
            </a:effectRef>
            <a:fontRef idx="minor">
              <a:schemeClr val="lt1"/>
            </a:fontRef>
          </p:style>
          <p:txBody>
            <a:bodyPr spcFirstLastPara="0" vert="horz" wrap="square" lIns="115804" tIns="115804" rIns="115804" bIns="115804" numCol="1" spcCol="1270" anchor="ctr" anchorCtr="0">
              <a:noAutofit/>
            </a:bodyPr>
            <a:lstStyle/>
            <a:p>
              <a:pPr marL="0" lvl="0" indent="0" algn="ctr" defTabSz="711200">
                <a:lnSpc>
                  <a:spcPct val="90000"/>
                </a:lnSpc>
                <a:spcBef>
                  <a:spcPct val="0"/>
                </a:spcBef>
                <a:spcAft>
                  <a:spcPts val="200"/>
                </a:spcAft>
                <a:buNone/>
              </a:pPr>
              <a:r>
                <a:rPr lang="en-US" sz="2000" dirty="0"/>
                <a:t>Recommend improvements into rehab scope</a:t>
              </a:r>
              <a:endParaRPr lang="en-US" sz="2000" u="none" kern="1200" dirty="0">
                <a:solidFill>
                  <a:schemeClr val="tx1"/>
                </a:solidFill>
                <a:latin typeface="Calibri" panose="020F0502020204030204" pitchFamily="34" charset="0"/>
              </a:endParaRPr>
            </a:p>
          </p:txBody>
        </p:sp>
        <p:sp>
          <p:nvSpPr>
            <p:cNvPr id="28" name="Freeform: Shape 27">
              <a:extLst>
                <a:ext uri="{FF2B5EF4-FFF2-40B4-BE49-F238E27FC236}">
                  <a16:creationId xmlns:a16="http://schemas.microsoft.com/office/drawing/2014/main" id="{EA329053-2BFB-4926-8336-93FB4D8B1CD8}"/>
                </a:ext>
              </a:extLst>
            </p:cNvPr>
            <p:cNvSpPr/>
            <p:nvPr/>
          </p:nvSpPr>
          <p:spPr>
            <a:xfrm>
              <a:off x="5233037" y="4102889"/>
              <a:ext cx="2511559" cy="1309572"/>
            </a:xfrm>
            <a:custGeom>
              <a:avLst/>
              <a:gdLst>
                <a:gd name="connsiteX0" fmla="*/ 0 w 2511559"/>
                <a:gd name="connsiteY0" fmla="*/ 0 h 1131093"/>
                <a:gd name="connsiteX1" fmla="*/ 2511559 w 2511559"/>
                <a:gd name="connsiteY1" fmla="*/ 0 h 1131093"/>
                <a:gd name="connsiteX2" fmla="*/ 2511559 w 2511559"/>
                <a:gd name="connsiteY2" fmla="*/ 1131093 h 1131093"/>
                <a:gd name="connsiteX3" fmla="*/ 0 w 2511559"/>
                <a:gd name="connsiteY3" fmla="*/ 1131093 h 1131093"/>
                <a:gd name="connsiteX4" fmla="*/ 0 w 2511559"/>
                <a:gd name="connsiteY4" fmla="*/ 0 h 1131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59" h="1131093">
                  <a:moveTo>
                    <a:pt x="0" y="0"/>
                  </a:moveTo>
                  <a:lnTo>
                    <a:pt x="2511559" y="0"/>
                  </a:lnTo>
                  <a:lnTo>
                    <a:pt x="2511559" y="1131093"/>
                  </a:lnTo>
                  <a:lnTo>
                    <a:pt x="0" y="113109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0" lvl="1" indent="0" algn="l" defTabSz="533400">
                <a:lnSpc>
                  <a:spcPct val="90000"/>
                </a:lnSpc>
                <a:spcBef>
                  <a:spcPct val="0"/>
                </a:spcBef>
                <a:spcAft>
                  <a:spcPct val="15000"/>
                </a:spcAft>
                <a:buSzPct val="125000"/>
                <a:buFont typeface="Arial" panose="020B0604020202020204" pitchFamily="34" charset="0"/>
                <a:buNone/>
              </a:pPr>
              <a:r>
                <a:rPr lang="en-US" dirty="0"/>
                <a:t>Specific enough to create a scope of work for the building improvements in line with other retrofit investments that may be identified by a capital needs assessment </a:t>
              </a:r>
              <a:endParaRPr lang="en-US" sz="900" kern="1200" dirty="0">
                <a:solidFill>
                  <a:schemeClr val="tx1"/>
                </a:solidFill>
                <a:latin typeface="Calibri" panose="020F0502020204030204" pitchFamily="34" charset="0"/>
              </a:endParaRPr>
            </a:p>
          </p:txBody>
        </p:sp>
      </p:grpSp>
      <p:sp>
        <p:nvSpPr>
          <p:cNvPr id="6" name="Title 1">
            <a:extLst>
              <a:ext uri="{FF2B5EF4-FFF2-40B4-BE49-F238E27FC236}">
                <a16:creationId xmlns:a16="http://schemas.microsoft.com/office/drawing/2014/main" id="{24D4C1A2-B633-D487-9764-3D30230A1656}"/>
              </a:ext>
            </a:extLst>
          </p:cNvPr>
          <p:cNvSpPr>
            <a:spLocks noGrp="1"/>
          </p:cNvSpPr>
          <p:nvPr>
            <p:ph type="title"/>
          </p:nvPr>
        </p:nvSpPr>
        <p:spPr>
          <a:xfrm>
            <a:off x="419911" y="284204"/>
            <a:ext cx="10515600" cy="628788"/>
          </a:xfrm>
        </p:spPr>
        <p:txBody>
          <a:bodyPr anchor="ctr">
            <a:noAutofit/>
          </a:bodyPr>
          <a:lstStyle/>
          <a:p>
            <a:r>
              <a:rPr lang="en-US" sz="4000" b="1"/>
              <a:t>Comprehensive Cohort: Funding Structure</a:t>
            </a:r>
          </a:p>
        </p:txBody>
      </p:sp>
      <p:pic>
        <p:nvPicPr>
          <p:cNvPr id="7" name="Picture 6" descr="Logo&#10;&#10;Description automatically generated">
            <a:extLst>
              <a:ext uri="{FF2B5EF4-FFF2-40B4-BE49-F238E27FC236}">
                <a16:creationId xmlns:a16="http://schemas.microsoft.com/office/drawing/2014/main" id="{8ECF851D-B20A-456E-6A30-61944037B710}"/>
              </a:ext>
            </a:extLst>
          </p:cNvPr>
          <p:cNvPicPr>
            <a:picLocks noChangeAspect="1"/>
          </p:cNvPicPr>
          <p:nvPr/>
        </p:nvPicPr>
        <p:blipFill rotWithShape="1">
          <a:blip r:embed="rId3"/>
          <a:srcRect l="20363" t="21527" r="19855" b="18255"/>
          <a:stretch/>
        </p:blipFill>
        <p:spPr>
          <a:xfrm>
            <a:off x="0" y="5760720"/>
            <a:ext cx="1089328" cy="1097280"/>
          </a:xfrm>
          <a:prstGeom prst="rect">
            <a:avLst/>
          </a:prstGeom>
        </p:spPr>
      </p:pic>
      <p:sp>
        <p:nvSpPr>
          <p:cNvPr id="2" name="Rectangle: Rounded Corners 1">
            <a:extLst>
              <a:ext uri="{FF2B5EF4-FFF2-40B4-BE49-F238E27FC236}">
                <a16:creationId xmlns:a16="http://schemas.microsoft.com/office/drawing/2014/main" id="{151DD9C0-D47C-E6C7-F444-DE7941981D28}"/>
              </a:ext>
            </a:extLst>
          </p:cNvPr>
          <p:cNvSpPr/>
          <p:nvPr/>
        </p:nvSpPr>
        <p:spPr>
          <a:xfrm>
            <a:off x="838200" y="1460708"/>
            <a:ext cx="3470310" cy="48486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10000"/>
              </a:lnSpc>
              <a:buClr>
                <a:schemeClr val="accent6">
                  <a:lumMod val="75000"/>
                </a:schemeClr>
              </a:buClr>
            </a:pPr>
            <a:r>
              <a:rPr lang="en-US" sz="2400" dirty="0">
                <a:solidFill>
                  <a:schemeClr val="tx1"/>
                </a:solidFill>
              </a:rPr>
              <a:t>HUD is developing a  climate resilience needs assessment for multifamily buildings</a:t>
            </a:r>
          </a:p>
        </p:txBody>
      </p:sp>
    </p:spTree>
    <p:extLst>
      <p:ext uri="{BB962C8B-B14F-4D97-AF65-F5344CB8AC3E}">
        <p14:creationId xmlns:p14="http://schemas.microsoft.com/office/powerpoint/2010/main" val="359641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6A32C4E4C6C43B0F755EBDD3BCDA0" ma:contentTypeVersion="14" ma:contentTypeDescription="Create a new document." ma:contentTypeScope="" ma:versionID="eadb0b9727ec84eaf840a4b5daf41b59">
  <xsd:schema xmlns:xsd="http://www.w3.org/2001/XMLSchema" xmlns:xs="http://www.w3.org/2001/XMLSchema" xmlns:p="http://schemas.microsoft.com/office/2006/metadata/properties" xmlns:ns2="f5bbe74d-7946-46c1-98be-7730228547fd" xmlns:ns3="cec312f8-7b80-458f-8bc9-039c8f3e65b1" targetNamespace="http://schemas.microsoft.com/office/2006/metadata/properties" ma:root="true" ma:fieldsID="c779915586910e7793ed9e1ced49c6ec" ns2:_="" ns3:_="">
    <xsd:import namespace="f5bbe74d-7946-46c1-98be-7730228547fd"/>
    <xsd:import namespace="cec312f8-7b80-458f-8bc9-039c8f3e65b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GL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bbe74d-7946-46c1-98be-7730228547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GLVersion" ma:index="21" nillable="true" ma:displayName="GL Version" ma:decimals="0" ma:format="Dropdown" ma:internalName="GLVersion"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cec312f8-7b80-458f-8bc9-039c8f3e65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efef990-10b7-4e93-9240-5e49317cfe43}" ma:internalName="TaxCatchAll" ma:showField="CatchAllData" ma:web="cec312f8-7b80-458f-8bc9-039c8f3e65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c312f8-7b80-458f-8bc9-039c8f3e65b1">
      <UserInfo>
        <DisplayName>Molseed, Sarah L</DisplayName>
        <AccountId>26</AccountId>
        <AccountType/>
      </UserInfo>
      <UserInfo>
        <DisplayName>Baietti, Joseph   A</DisplayName>
        <AccountId>37</AccountId>
        <AccountType/>
      </UserInfo>
      <UserInfo>
        <DisplayName>Hutchison, Casey O</DisplayName>
        <AccountId>10</AccountId>
        <AccountType/>
      </UserInfo>
      <UserInfo>
        <DisplayName>Hilley, Bennett R</DisplayName>
        <AccountId>18</AccountId>
        <AccountType/>
      </UserInfo>
      <UserInfo>
        <DisplayName>Lavy, William A</DisplayName>
        <AccountId>19</AccountId>
        <AccountType/>
      </UserInfo>
      <UserInfo>
        <DisplayName>Rein, Elena P</DisplayName>
        <AccountId>12</AccountId>
        <AccountType/>
      </UserInfo>
      <UserInfo>
        <DisplayName>Davis, Thomas R</DisplayName>
        <AccountId>28</AccountId>
        <AccountType/>
      </UserInfo>
      <UserInfo>
        <DisplayName>Larson, Jennifer L</DisplayName>
        <AccountId>150</AccountId>
        <AccountType/>
      </UserInfo>
      <UserInfo>
        <DisplayName>Warrior, Ashwin K</DisplayName>
        <AccountId>55</AccountId>
        <AccountType/>
      </UserInfo>
      <UserInfo>
        <DisplayName>Liane Houseknecht</DisplayName>
        <AccountId>200</AccountId>
        <AccountType/>
      </UserInfo>
    </SharedWithUsers>
    <TaxCatchAll xmlns="cec312f8-7b80-458f-8bc9-039c8f3e65b1" xsi:nil="true"/>
    <lcf76f155ced4ddcb4097134ff3c332f xmlns="f5bbe74d-7946-46c1-98be-7730228547fd">
      <Terms xmlns="http://schemas.microsoft.com/office/infopath/2007/PartnerControls"/>
    </lcf76f155ced4ddcb4097134ff3c332f>
    <GLVersion xmlns="f5bbe74d-7946-46c1-98be-7730228547fd" xsi:nil="true"/>
  </documentManagement>
</p:properties>
</file>

<file path=customXml/itemProps1.xml><?xml version="1.0" encoding="utf-8"?>
<ds:datastoreItem xmlns:ds="http://schemas.openxmlformats.org/officeDocument/2006/customXml" ds:itemID="{20EDBBFC-544D-4A0F-B534-802B5D357AF6}">
  <ds:schemaRefs>
    <ds:schemaRef ds:uri="cec312f8-7b80-458f-8bc9-039c8f3e65b1"/>
    <ds:schemaRef ds:uri="f5bbe74d-7946-46c1-98be-7730228547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9B4F8E-DA1B-401C-8C0F-1BC8460B9225}">
  <ds:schemaRefs>
    <ds:schemaRef ds:uri="http://schemas.microsoft.com/sharepoint/v3/contenttype/forms"/>
  </ds:schemaRefs>
</ds:datastoreItem>
</file>

<file path=customXml/itemProps3.xml><?xml version="1.0" encoding="utf-8"?>
<ds:datastoreItem xmlns:ds="http://schemas.openxmlformats.org/officeDocument/2006/customXml" ds:itemID="{AAD4AF37-5328-489D-BE9D-AD9601F4729A}">
  <ds:schemaRefs>
    <ds:schemaRef ds:uri="http://purl.org/dc/elements/1.1/"/>
    <ds:schemaRef ds:uri="http://schemas.microsoft.com/office/2006/metadata/properties"/>
    <ds:schemaRef ds:uri="cec312f8-7b80-458f-8bc9-039c8f3e65b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5bbe74d-7946-46c1-98be-7730228547f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75</TotalTime>
  <Words>1610</Words>
  <Application>Microsoft Office PowerPoint</Application>
  <PresentationFormat>Widescreen</PresentationFormat>
  <Paragraphs>152</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Nova</vt:lpstr>
      <vt:lpstr>Baskerville Old Face</vt:lpstr>
      <vt:lpstr>Calibri</vt:lpstr>
      <vt:lpstr>Calibri Light</vt:lpstr>
      <vt:lpstr>Office Theme</vt:lpstr>
      <vt:lpstr>Green and Resilient  Retrofit Program (GRRP) and the Climate Risk Assessment Tool</vt:lpstr>
      <vt:lpstr>Green and Resilient Retrofit Program (GRRP)</vt:lpstr>
      <vt:lpstr>What does GRRP pay for?</vt:lpstr>
      <vt:lpstr>GRRP Awards: 3 Different Cohorts</vt:lpstr>
      <vt:lpstr>GRRP Award Application Timelines</vt:lpstr>
      <vt:lpstr>Comprehensive Cohort: Assessment Suite</vt:lpstr>
      <vt:lpstr>Comprehensive Cohort: Funding 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Thomas R</dc:creator>
  <cp:lastModifiedBy>Lavy, William A</cp:lastModifiedBy>
  <cp:revision>7</cp:revision>
  <cp:lastPrinted>2022-11-01T15:26:26Z</cp:lastPrinted>
  <dcterms:created xsi:type="dcterms:W3CDTF">2021-05-12T00:08:19Z</dcterms:created>
  <dcterms:modified xsi:type="dcterms:W3CDTF">2023-10-23T19:46:13Z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0x0101002A96A32C4E4C6C43B0F755EBDD3BCDA0</vt:lpwstr>
  </property>
  <property fmtid="{D5CDD505-2E9C-101B-9397-08002B2CF9AE}" pid="3" name="MediaServiceImageTags">
    <vt:lpwstr/>
  </property>
</Properties>
</file>