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67" r:id="rId2"/>
    <p:sldId id="266" r:id="rId3"/>
    <p:sldId id="264" r:id="rId4"/>
    <p:sldId id="260" r:id="rId5"/>
    <p:sldId id="265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attrocento Sans" panose="020B05020500000200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v5nmroXhNt2seSKvKOuQxmcdj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48"/>
  </p:normalViewPr>
  <p:slideViewPr>
    <p:cSldViewPr snapToGrid="0">
      <p:cViewPr varScale="1">
        <p:scale>
          <a:sx n="93" d="100"/>
          <a:sy n="93" d="100"/>
        </p:scale>
        <p:origin x="15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qiu Yuan" userId="94985b4d-17b2-4384-8756-3ecbe75e77e2" providerId="ADAL" clId="{BED2BD7D-CF3B-AE4A-A388-CC8A892D9FC4}"/>
    <pc:docChg chg="undo custSel addSld delSld modSld sldOrd">
      <pc:chgData name="Jiqiu Yuan" userId="94985b4d-17b2-4384-8756-3ecbe75e77e2" providerId="ADAL" clId="{BED2BD7D-CF3B-AE4A-A388-CC8A892D9FC4}" dt="2023-10-24T16:47:43.014" v="72" actId="1076"/>
      <pc:docMkLst>
        <pc:docMk/>
      </pc:docMkLst>
      <pc:sldChg chg="addSp delSp modSp new mod ord">
        <pc:chgData name="Jiqiu Yuan" userId="94985b4d-17b2-4384-8756-3ecbe75e77e2" providerId="ADAL" clId="{BED2BD7D-CF3B-AE4A-A388-CC8A892D9FC4}" dt="2023-10-24T16:47:43.014" v="72" actId="1076"/>
        <pc:sldMkLst>
          <pc:docMk/>
          <pc:sldMk cId="2806220755" sldId="267"/>
        </pc:sldMkLst>
        <pc:spChg chg="add mod">
          <ac:chgData name="Jiqiu Yuan" userId="94985b4d-17b2-4384-8756-3ecbe75e77e2" providerId="ADAL" clId="{BED2BD7D-CF3B-AE4A-A388-CC8A892D9FC4}" dt="2023-10-24T16:45:39.936" v="46" actId="1076"/>
          <ac:spMkLst>
            <pc:docMk/>
            <pc:sldMk cId="2806220755" sldId="267"/>
            <ac:spMk id="5" creationId="{9F661515-42A1-7AB3-682E-2B12F38D628C}"/>
          </ac:spMkLst>
        </pc:spChg>
        <pc:spChg chg="add del mod">
          <ac:chgData name="Jiqiu Yuan" userId="94985b4d-17b2-4384-8756-3ecbe75e77e2" providerId="ADAL" clId="{BED2BD7D-CF3B-AE4A-A388-CC8A892D9FC4}" dt="2023-10-24T16:46:41.271" v="55" actId="21"/>
          <ac:spMkLst>
            <pc:docMk/>
            <pc:sldMk cId="2806220755" sldId="267"/>
            <ac:spMk id="19" creationId="{ED101687-CF0E-36E0-18FB-582558AEB057}"/>
          </ac:spMkLst>
        </pc:spChg>
        <pc:spChg chg="add mod">
          <ac:chgData name="Jiqiu Yuan" userId="94985b4d-17b2-4384-8756-3ecbe75e77e2" providerId="ADAL" clId="{BED2BD7D-CF3B-AE4A-A388-CC8A892D9FC4}" dt="2023-10-24T16:47:43.014" v="72" actId="1076"/>
          <ac:spMkLst>
            <pc:docMk/>
            <pc:sldMk cId="2806220755" sldId="267"/>
            <ac:spMk id="21" creationId="{7ED79794-450F-A9BB-ACFB-BA343672568A}"/>
          </ac:spMkLst>
        </pc:spChg>
        <pc:grpChg chg="add mod">
          <ac:chgData name="Jiqiu Yuan" userId="94985b4d-17b2-4384-8756-3ecbe75e77e2" providerId="ADAL" clId="{BED2BD7D-CF3B-AE4A-A388-CC8A892D9FC4}" dt="2023-10-24T16:45:56.271" v="48" actId="1076"/>
          <ac:grpSpMkLst>
            <pc:docMk/>
            <pc:sldMk cId="2806220755" sldId="267"/>
            <ac:grpSpMk id="6" creationId="{14863D45-2C7C-CA55-9ADF-BBFEFF3B5910}"/>
          </ac:grpSpMkLst>
        </pc:grpChg>
        <pc:grpChg chg="add mod">
          <ac:chgData name="Jiqiu Yuan" userId="94985b4d-17b2-4384-8756-3ecbe75e77e2" providerId="ADAL" clId="{BED2BD7D-CF3B-AE4A-A388-CC8A892D9FC4}" dt="2023-10-24T16:46:05.436" v="50" actId="1076"/>
          <ac:grpSpMkLst>
            <pc:docMk/>
            <pc:sldMk cId="2806220755" sldId="267"/>
            <ac:grpSpMk id="12" creationId="{3F466444-9D82-219E-2755-0F393FC20535}"/>
          </ac:grpSpMkLst>
        </pc:grp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7" creationId="{9F5FC316-A468-F626-0B00-8C7467CD644B}"/>
          </ac:picMkLst>
        </pc:pic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8" creationId="{C2F34A50-D68A-9395-D03F-70C7DCE7F9D3}"/>
          </ac:picMkLst>
        </pc:pic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9" creationId="{A6AF094D-79BE-F4A2-D201-35C833F1756F}"/>
          </ac:picMkLst>
        </pc:pic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10" creationId="{FA571D93-F489-1A4F-C9FD-A806E4621681}"/>
          </ac:picMkLst>
        </pc:pic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11" creationId="{94320F8B-DA5F-9CE0-3230-32DF4F0D95DA}"/>
          </ac:picMkLst>
        </pc:pic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13" creationId="{003D2455-1839-4F1D-50AF-A97E04E07A8A}"/>
          </ac:picMkLst>
        </pc:pic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14" creationId="{405AA07D-59C1-7733-27C7-92B806A928F5}"/>
          </ac:picMkLst>
        </pc:pic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15" creationId="{5047528B-DD08-6D2D-20CC-540453630AEF}"/>
          </ac:picMkLst>
        </pc:picChg>
        <pc:picChg chg="mod">
          <ac:chgData name="Jiqiu Yuan" userId="94985b4d-17b2-4384-8756-3ecbe75e77e2" providerId="ADAL" clId="{BED2BD7D-CF3B-AE4A-A388-CC8A892D9FC4}" dt="2023-10-24T16:44:35.555" v="9"/>
          <ac:picMkLst>
            <pc:docMk/>
            <pc:sldMk cId="2806220755" sldId="267"/>
            <ac:picMk id="16" creationId="{5ED2C5D4-306B-9B7E-4521-D6B35E903F1A}"/>
          </ac:picMkLst>
        </pc:picChg>
        <pc:picChg chg="add mod">
          <ac:chgData name="Jiqiu Yuan" userId="94985b4d-17b2-4384-8756-3ecbe75e77e2" providerId="ADAL" clId="{BED2BD7D-CF3B-AE4A-A388-CC8A892D9FC4}" dt="2023-10-24T16:46:01.104" v="49" actId="1076"/>
          <ac:picMkLst>
            <pc:docMk/>
            <pc:sldMk cId="2806220755" sldId="267"/>
            <ac:picMk id="17" creationId="{6FD5549F-A698-2AEE-5A52-2864438ED291}"/>
          </ac:picMkLst>
        </pc:picChg>
        <pc:picChg chg="add mod">
          <ac:chgData name="Jiqiu Yuan" userId="94985b4d-17b2-4384-8756-3ecbe75e77e2" providerId="ADAL" clId="{BED2BD7D-CF3B-AE4A-A388-CC8A892D9FC4}" dt="2023-10-24T16:45:53.437" v="47" actId="1076"/>
          <ac:picMkLst>
            <pc:docMk/>
            <pc:sldMk cId="2806220755" sldId="267"/>
            <ac:picMk id="18" creationId="{C0E10801-2773-9AD9-B5E5-34636BAD7AA3}"/>
          </ac:picMkLst>
        </pc:picChg>
        <pc:picChg chg="add mod">
          <ac:chgData name="Jiqiu Yuan" userId="94985b4d-17b2-4384-8756-3ecbe75e77e2" providerId="ADAL" clId="{BED2BD7D-CF3B-AE4A-A388-CC8A892D9FC4}" dt="2023-10-24T16:47:16.038" v="64" actId="14100"/>
          <ac:picMkLst>
            <pc:docMk/>
            <pc:sldMk cId="2806220755" sldId="267"/>
            <ac:picMk id="20" creationId="{5DBA517F-5B39-F310-EB76-E265F29832CA}"/>
          </ac:picMkLst>
        </pc:picChg>
        <pc:picChg chg="add mod">
          <ac:chgData name="Jiqiu Yuan" userId="94985b4d-17b2-4384-8756-3ecbe75e77e2" providerId="ADAL" clId="{BED2BD7D-CF3B-AE4A-A388-CC8A892D9FC4}" dt="2023-10-24T16:47:19.968" v="66" actId="14100"/>
          <ac:picMkLst>
            <pc:docMk/>
            <pc:sldMk cId="2806220755" sldId="267"/>
            <ac:picMk id="22" creationId="{62CF6781-6694-CE1B-5820-D8ED2393926D}"/>
          </ac:picMkLst>
        </pc:picChg>
      </pc:sldChg>
      <pc:sldChg chg="add del">
        <pc:chgData name="Jiqiu Yuan" userId="94985b4d-17b2-4384-8756-3ecbe75e77e2" providerId="ADAL" clId="{BED2BD7D-CF3B-AE4A-A388-CC8A892D9FC4}" dt="2023-10-24T16:44:27.081" v="8"/>
        <pc:sldMkLst>
          <pc:docMk/>
          <pc:sldMk cId="1528646557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8c5b210d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8c5b210d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1d8c5b210d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5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8c5b210d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8c5b210d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1d8c5b210d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22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8c5b210d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8c5b210d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1d8c5b210d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88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8c5b210d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8c5b210d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1d8c5b210d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80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4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36884" y="1825625"/>
            <a:ext cx="11668444" cy="360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4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336883" y="1825625"/>
            <a:ext cx="5682917" cy="36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833126" cy="364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27506" y="365125"/>
            <a:ext cx="117471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27506" y="1681163"/>
            <a:ext cx="577006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217298" y="2505075"/>
            <a:ext cx="5780277" cy="295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8025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802502" cy="295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4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4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4366969" y="-2204460"/>
            <a:ext cx="3608274" cy="116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12">
            <a:alphaModFix/>
          </a:blip>
          <a:srcRect l="1293" t="2742" r="1292" b="16967"/>
          <a:stretch/>
        </p:blipFill>
        <p:spPr>
          <a:xfrm>
            <a:off x="1" y="0"/>
            <a:ext cx="12192000" cy="5652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4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  <a:defRPr sz="4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336884" y="1825625"/>
            <a:ext cx="11668444" cy="360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" descr="A picture containing graphical user interfac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18664" y="5804262"/>
            <a:ext cx="1991179" cy="3657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2F98-312D-86A3-300D-77488D26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4BBF6-A568-C57E-B6AD-E7298972D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A11E4-928D-9F90-87F7-7D418D056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61515-42A1-7AB3-682E-2B12F38D628C}"/>
              </a:ext>
            </a:extLst>
          </p:cNvPr>
          <p:cNvSpPr txBox="1"/>
          <p:nvPr/>
        </p:nvSpPr>
        <p:spPr>
          <a:xfrm>
            <a:off x="0" y="0"/>
            <a:ext cx="12192000" cy="63900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863D45-2C7C-CA55-9ADF-BBFEFF3B5910}"/>
              </a:ext>
            </a:extLst>
          </p:cNvPr>
          <p:cNvGrpSpPr/>
          <p:nvPr/>
        </p:nvGrpSpPr>
        <p:grpSpPr>
          <a:xfrm>
            <a:off x="5773219" y="1334857"/>
            <a:ext cx="2500855" cy="4931611"/>
            <a:chOff x="5066480" y="1640967"/>
            <a:chExt cx="2103644" cy="4436055"/>
          </a:xfrm>
        </p:grpSpPr>
        <p:pic>
          <p:nvPicPr>
            <p:cNvPr id="7" name="Picture 6" descr="A book cover with a blue and green stripe&#10;&#10;Description automatically generated">
              <a:extLst>
                <a:ext uri="{FF2B5EF4-FFF2-40B4-BE49-F238E27FC236}">
                  <a16:creationId xmlns:a16="http://schemas.microsoft.com/office/drawing/2014/main" id="{9F5FC316-A468-F626-0B00-8C7467CD6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1348" y="2533901"/>
              <a:ext cx="2059040" cy="751114"/>
            </a:xfrm>
            <a:prstGeom prst="rect">
              <a:avLst/>
            </a:prstGeom>
          </p:spPr>
        </p:pic>
        <p:pic>
          <p:nvPicPr>
            <p:cNvPr id="8" name="Picture 7" descr="A blue and green cover with text&#10;&#10;Description automatically generated">
              <a:extLst>
                <a:ext uri="{FF2B5EF4-FFF2-40B4-BE49-F238E27FC236}">
                  <a16:creationId xmlns:a16="http://schemas.microsoft.com/office/drawing/2014/main" id="{C2F34A50-D68A-9395-D03F-70C7DCE7F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6480" y="1640967"/>
              <a:ext cx="2059040" cy="765181"/>
            </a:xfrm>
            <a:prstGeom prst="rect">
              <a:avLst/>
            </a:prstGeom>
          </p:spPr>
        </p:pic>
        <p:pic>
          <p:nvPicPr>
            <p:cNvPr id="9" name="Picture 8" descr="A book cover with a map&#10;&#10;Description automatically generated">
              <a:extLst>
                <a:ext uri="{FF2B5EF4-FFF2-40B4-BE49-F238E27FC236}">
                  <a16:creationId xmlns:a16="http://schemas.microsoft.com/office/drawing/2014/main" id="{A6AF094D-79BE-F4A2-D201-35C833F17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6216" y="3381852"/>
              <a:ext cx="2059040" cy="885333"/>
            </a:xfrm>
            <a:prstGeom prst="rect">
              <a:avLst/>
            </a:prstGeom>
          </p:spPr>
        </p:pic>
        <p:pic>
          <p:nvPicPr>
            <p:cNvPr id="10" name="Picture 9" descr="A blue and green text overlay&#10;&#10;Description automatically generated">
              <a:extLst>
                <a:ext uri="{FF2B5EF4-FFF2-40B4-BE49-F238E27FC236}">
                  <a16:creationId xmlns:a16="http://schemas.microsoft.com/office/drawing/2014/main" id="{FA571D93-F489-1A4F-C9FD-A806E4621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6480" y="4418184"/>
              <a:ext cx="2073908" cy="751114"/>
            </a:xfrm>
            <a:prstGeom prst="rect">
              <a:avLst/>
            </a:prstGeom>
          </p:spPr>
        </p:pic>
        <p:pic>
          <p:nvPicPr>
            <p:cNvPr id="11" name="Picture 10" descr="A close-up of a book cover&#10;&#10;Description automatically generated">
              <a:extLst>
                <a:ext uri="{FF2B5EF4-FFF2-40B4-BE49-F238E27FC236}">
                  <a16:creationId xmlns:a16="http://schemas.microsoft.com/office/drawing/2014/main" id="{94320F8B-DA5F-9CE0-3230-32DF4F0D95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6216" y="5325908"/>
              <a:ext cx="2073908" cy="75111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66444-9D82-219E-2755-0F393FC20535}"/>
              </a:ext>
            </a:extLst>
          </p:cNvPr>
          <p:cNvGrpSpPr/>
          <p:nvPr/>
        </p:nvGrpSpPr>
        <p:grpSpPr>
          <a:xfrm>
            <a:off x="8672099" y="1374497"/>
            <a:ext cx="2436220" cy="3791442"/>
            <a:chOff x="7479028" y="1648239"/>
            <a:chExt cx="2436220" cy="3791442"/>
          </a:xfrm>
        </p:grpSpPr>
        <p:pic>
          <p:nvPicPr>
            <p:cNvPr id="13" name="Picture 12" descr="A close-up of a hand holding a wallet&#10;&#10;Description automatically generated">
              <a:extLst>
                <a:ext uri="{FF2B5EF4-FFF2-40B4-BE49-F238E27FC236}">
                  <a16:creationId xmlns:a16="http://schemas.microsoft.com/office/drawing/2014/main" id="{003D2455-1839-4F1D-50AF-A97E04E07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9028" y="1648239"/>
              <a:ext cx="2436220" cy="885332"/>
            </a:xfrm>
            <a:prstGeom prst="rect">
              <a:avLst/>
            </a:prstGeom>
          </p:spPr>
        </p:pic>
        <p:pic>
          <p:nvPicPr>
            <p:cNvPr id="14" name="Picture 13" descr="A close-up of a key on a hand&#10;&#10;Description automatically generated">
              <a:extLst>
                <a:ext uri="{FF2B5EF4-FFF2-40B4-BE49-F238E27FC236}">
                  <a16:creationId xmlns:a16="http://schemas.microsoft.com/office/drawing/2014/main" id="{405AA07D-59C1-7733-27C7-92B806A92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9028" y="2608250"/>
              <a:ext cx="2436220" cy="850660"/>
            </a:xfrm>
            <a:prstGeom prst="rect">
              <a:avLst/>
            </a:prstGeom>
          </p:spPr>
        </p:pic>
        <p:pic>
          <p:nvPicPr>
            <p:cNvPr id="15" name="Picture 14" descr="A close-up of a book cover&#10;&#10;Description automatically generated">
              <a:extLst>
                <a:ext uri="{FF2B5EF4-FFF2-40B4-BE49-F238E27FC236}">
                  <a16:creationId xmlns:a16="http://schemas.microsoft.com/office/drawing/2014/main" id="{5047528B-DD08-6D2D-20CC-540453630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9028" y="3541265"/>
              <a:ext cx="2436220" cy="885333"/>
            </a:xfrm>
            <a:prstGeom prst="rect">
              <a:avLst/>
            </a:prstGeom>
          </p:spPr>
        </p:pic>
        <p:pic>
          <p:nvPicPr>
            <p:cNvPr id="16" name="Picture 15" descr="A close-up of a book cover&#10;&#10;Description automatically generated">
              <a:extLst>
                <a:ext uri="{FF2B5EF4-FFF2-40B4-BE49-F238E27FC236}">
                  <a16:creationId xmlns:a16="http://schemas.microsoft.com/office/drawing/2014/main" id="{5ED2C5D4-306B-9B7E-4521-D6B35E903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9028" y="4508953"/>
              <a:ext cx="2436220" cy="93072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FD5549F-A698-2AEE-5A52-2864438ED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0156" y="5105954"/>
            <a:ext cx="1284088" cy="1284088"/>
          </a:xfrm>
          <a:prstGeom prst="rect">
            <a:avLst/>
          </a:prstGeom>
        </p:spPr>
      </p:pic>
      <p:pic>
        <p:nvPicPr>
          <p:cNvPr id="18" name="Picture 17" descr="A close-up of a brochure&#10;&#10;Description automatically generated">
            <a:extLst>
              <a:ext uri="{FF2B5EF4-FFF2-40B4-BE49-F238E27FC236}">
                <a16:creationId xmlns:a16="http://schemas.microsoft.com/office/drawing/2014/main" id="{C0E10801-2773-9AD9-B5E5-34636BAD7AA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17" y="1334857"/>
            <a:ext cx="3879742" cy="5021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BA517F-5B39-F310-EB76-E265F29832C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7"/>
          <a:stretch/>
        </p:blipFill>
        <p:spPr>
          <a:xfrm>
            <a:off x="-76200" y="-16934"/>
            <a:ext cx="12344400" cy="12678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ED79794-450F-A9BB-ACFB-BA343672568A}"/>
              </a:ext>
            </a:extLst>
          </p:cNvPr>
          <p:cNvSpPr txBox="1">
            <a:spLocks/>
          </p:cNvSpPr>
          <p:nvPr/>
        </p:nvSpPr>
        <p:spPr>
          <a:xfrm>
            <a:off x="727417" y="-177688"/>
            <a:ext cx="11195899" cy="110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Quattrocento Sans"/>
              <a:buNone/>
              <a:defRPr sz="6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NIBS/Fannie Mae Resilience Incentivization Roadmap 2.0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CF6781-6694-CE1B-5820-D8ED2393926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7784" y="-86871"/>
            <a:ext cx="2133598" cy="137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8c5b210d6_0_14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500" cy="79964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2D050"/>
                </a:solidFill>
              </a:rPr>
              <a:t>Becketti: </a:t>
            </a:r>
            <a:r>
              <a:rPr lang="en-US" sz="3600" dirty="0">
                <a:solidFill>
                  <a:schemeClr val="bg1"/>
                </a:solidFill>
              </a:rPr>
              <a:t>National hazard mitigation saves, but…</a:t>
            </a:r>
            <a:endParaRPr sz="3600" dirty="0">
              <a:solidFill>
                <a:srgbClr val="92D050"/>
              </a:solidFill>
            </a:endParaRPr>
          </a:p>
        </p:txBody>
      </p:sp>
      <p:sp>
        <p:nvSpPr>
          <p:cNvPr id="114" name="Google Shape;114;g1d8c5b210d6_0_14"/>
          <p:cNvSpPr txBox="1">
            <a:spLocks noGrp="1"/>
          </p:cNvSpPr>
          <p:nvPr>
            <p:ph type="body" idx="1"/>
          </p:nvPr>
        </p:nvSpPr>
        <p:spPr>
          <a:xfrm>
            <a:off x="336883" y="1164771"/>
            <a:ext cx="11668500" cy="42257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Problem: </a:t>
            </a:r>
            <a:r>
              <a:rPr lang="en-US" dirty="0"/>
              <a:t>Externalities contribute to underinvestment in resilience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Homeowners (or developers) bear cost of resilience investments, but others share the benefits</a:t>
            </a:r>
          </a:p>
          <a:p>
            <a:pPr lvl="1">
              <a:spcBef>
                <a:spcPts val="1000"/>
              </a:spcBef>
            </a:pPr>
            <a:r>
              <a:rPr lang="en-US" b="1" dirty="0"/>
              <a:t>Roadmap to Resilience 2.0 </a:t>
            </a:r>
            <a:r>
              <a:rPr lang="en-US" dirty="0"/>
              <a:t>focuses on the example of flood risk, but lessons learned can be applied to risk of other natural disasters</a:t>
            </a:r>
          </a:p>
          <a:p>
            <a:endParaRPr lang="en-US" dirty="0"/>
          </a:p>
          <a:p>
            <a:r>
              <a:rPr lang="en-US" b="1" dirty="0"/>
              <a:t>Solution: </a:t>
            </a:r>
            <a:r>
              <a:rPr lang="en-US" dirty="0"/>
              <a:t>Design incentives that co-beneficiaries can offer homeowners/developers to increase investment in resilience</a:t>
            </a:r>
          </a:p>
          <a:p>
            <a:pPr lvl="1"/>
            <a:r>
              <a:rPr lang="en-US" dirty="0"/>
              <a:t>Co-beneficiaries include insurers, lenders, securitizers, real-estate investors, real estate agents, communities and government</a:t>
            </a:r>
          </a:p>
          <a:p>
            <a:pPr lvl="1"/>
            <a:r>
              <a:rPr lang="en-US" dirty="0"/>
              <a:t>Properly-designed incentives can be win-win</a:t>
            </a:r>
          </a:p>
          <a:p>
            <a:pPr lvl="2"/>
            <a:r>
              <a:rPr lang="en-US" dirty="0"/>
              <a:t>Example: Insurer discounts premiums for resilient homes in exchange for reduced risk of flood damage</a:t>
            </a:r>
          </a:p>
          <a:p>
            <a:pPr lvl="1"/>
            <a:r>
              <a:rPr lang="en-US" dirty="0"/>
              <a:t>Proposed incentives should lead to pilot projects to confirm effectiveness</a:t>
            </a:r>
          </a:p>
        </p:txBody>
      </p:sp>
      <p:sp>
        <p:nvSpPr>
          <p:cNvPr id="115" name="Google Shape;115;g1d8c5b210d6_0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51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8c5b210d6_0_14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500" cy="78876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2D050"/>
                </a:solidFill>
              </a:rPr>
              <a:t>Becketti: </a:t>
            </a:r>
            <a:r>
              <a:rPr lang="en-US" sz="3600" dirty="0">
                <a:solidFill>
                  <a:schemeClr val="bg1"/>
                </a:solidFill>
              </a:rPr>
              <a:t>Homeowners are the decision makers</a:t>
            </a:r>
            <a:endParaRPr sz="3600" dirty="0">
              <a:solidFill>
                <a:srgbClr val="92D050"/>
              </a:solidFill>
            </a:endParaRPr>
          </a:p>
        </p:txBody>
      </p:sp>
      <p:sp>
        <p:nvSpPr>
          <p:cNvPr id="114" name="Google Shape;114;g1d8c5b210d6_0_14"/>
          <p:cNvSpPr txBox="1">
            <a:spLocks noGrp="1"/>
          </p:cNvSpPr>
          <p:nvPr>
            <p:ph type="body" idx="1"/>
          </p:nvPr>
        </p:nvSpPr>
        <p:spPr>
          <a:xfrm>
            <a:off x="336884" y="1153886"/>
            <a:ext cx="11668500" cy="42801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en-US" dirty="0"/>
              <a:t>Do homeowners recognize their risk? </a:t>
            </a:r>
          </a:p>
          <a:p>
            <a:endParaRPr lang="en-US" dirty="0"/>
          </a:p>
          <a:p>
            <a:r>
              <a:rPr lang="en-US" dirty="0"/>
              <a:t>Can at-risk homeowners identify effective resilience retrofits?</a:t>
            </a:r>
          </a:p>
          <a:p>
            <a:endParaRPr lang="en-US" b="1" dirty="0"/>
          </a:p>
          <a:p>
            <a:r>
              <a:rPr lang="en-US" dirty="0"/>
              <a:t>Can homeowners afford retrofits for resilience?</a:t>
            </a:r>
          </a:p>
          <a:p>
            <a:pPr lvl="1"/>
            <a:r>
              <a:rPr lang="en-US" dirty="0"/>
              <a:t>Many at-risk communities are less-affluent communities</a:t>
            </a:r>
          </a:p>
          <a:p>
            <a:pPr lvl="1"/>
            <a:r>
              <a:rPr lang="en-US" dirty="0"/>
              <a:t>Property-tax based incentives are relatively more effective for affluent homeowners</a:t>
            </a:r>
          </a:p>
          <a:p>
            <a:pPr lvl="1"/>
            <a:endParaRPr lang="en-US" dirty="0"/>
          </a:p>
          <a:p>
            <a:r>
              <a:rPr lang="en-US" dirty="0"/>
              <a:t>Financial incentives by themselves may not adequately incentive retrofitting for resilience.</a:t>
            </a:r>
          </a:p>
        </p:txBody>
      </p:sp>
      <p:sp>
        <p:nvSpPr>
          <p:cNvPr id="115" name="Google Shape;115;g1d8c5b210d6_0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58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8c5b210d6_0_14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500" cy="81053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2D050"/>
                </a:solidFill>
              </a:rPr>
              <a:t>Becketti: </a:t>
            </a:r>
            <a:r>
              <a:rPr lang="en-US" dirty="0">
                <a:solidFill>
                  <a:schemeClr val="bg1"/>
                </a:solidFill>
              </a:rPr>
              <a:t>Designing financial incentives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114" name="Google Shape;114;g1d8c5b210d6_0_14"/>
          <p:cNvSpPr txBox="1">
            <a:spLocks noGrp="1"/>
          </p:cNvSpPr>
          <p:nvPr>
            <p:ph type="body" idx="1"/>
          </p:nvPr>
        </p:nvSpPr>
        <p:spPr>
          <a:xfrm>
            <a:off x="336884" y="1175657"/>
            <a:ext cx="11668500" cy="42583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Win-win incentives depend on extended periods of significant co-beneficiary risk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Portfolio lenders and securitizers face risk of delinquencies and default for the life of the mortgage.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In contrast, securitizing lenders face risk for less than a month (i.e., until they sell the mortgage)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Insurers face risk in year-long increments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r>
              <a:rPr lang="en-US" dirty="0"/>
              <a:t>Incentives are simpler to implement when co-beneficiaries interact directly with the homeowner or developer</a:t>
            </a:r>
          </a:p>
          <a:p>
            <a:pPr lvl="1">
              <a:spcBef>
                <a:spcPts val="1000"/>
              </a:spcBef>
            </a:pPr>
            <a:r>
              <a:rPr lang="en-US" dirty="0" err="1"/>
              <a:t>Securitizers</a:t>
            </a:r>
            <a:r>
              <a:rPr lang="en-US" dirty="0"/>
              <a:t> (e.g., Fannie and Freddie) can have significant impact on mortgage finance but do not interact directly with homeowners</a:t>
            </a:r>
          </a:p>
          <a:p>
            <a:pPr lvl="1">
              <a:spcBef>
                <a:spcPts val="1000"/>
              </a:spcBef>
            </a:pPr>
            <a:endParaRPr lang="en-US" dirty="0"/>
          </a:p>
        </p:txBody>
      </p:sp>
      <p:sp>
        <p:nvSpPr>
          <p:cNvPr id="115" name="Google Shape;115;g1d8c5b210d6_0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31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8c5b210d6_0_14"/>
          <p:cNvSpPr txBox="1">
            <a:spLocks noGrp="1"/>
          </p:cNvSpPr>
          <p:nvPr>
            <p:ph type="title"/>
          </p:nvPr>
        </p:nvSpPr>
        <p:spPr>
          <a:xfrm>
            <a:off x="336883" y="365125"/>
            <a:ext cx="11668500" cy="81053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2D050"/>
                </a:solidFill>
              </a:rPr>
              <a:t>Becketti: </a:t>
            </a:r>
            <a:r>
              <a:rPr lang="en-US" sz="3600" dirty="0">
                <a:solidFill>
                  <a:schemeClr val="bg1"/>
                </a:solidFill>
              </a:rPr>
              <a:t>Where we ended: Top 3 proposals</a:t>
            </a:r>
            <a:endParaRPr sz="3600" dirty="0">
              <a:solidFill>
                <a:srgbClr val="92D050"/>
              </a:solidFill>
            </a:endParaRPr>
          </a:p>
        </p:txBody>
      </p:sp>
      <p:sp>
        <p:nvSpPr>
          <p:cNvPr id="114" name="Google Shape;114;g1d8c5b210d6_0_14"/>
          <p:cNvSpPr txBox="1">
            <a:spLocks noGrp="1"/>
          </p:cNvSpPr>
          <p:nvPr>
            <p:ph type="body" idx="1"/>
          </p:nvPr>
        </p:nvSpPr>
        <p:spPr>
          <a:xfrm>
            <a:off x="336884" y="1175657"/>
            <a:ext cx="11668500" cy="42583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Only one proposed financial incentive specifically for retrofitting in our top 3 proposals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GSEs purchase home equity loans that finance resilience investments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The other two:</a:t>
            </a:r>
          </a:p>
          <a:p>
            <a:pPr lvl="2">
              <a:spcBef>
                <a:spcPts val="1000"/>
              </a:spcBef>
            </a:pPr>
            <a:r>
              <a:rPr lang="en-US" b="1" dirty="0"/>
              <a:t>Specific to new construction: </a:t>
            </a:r>
            <a:r>
              <a:rPr lang="en-US" dirty="0"/>
              <a:t>Communities with elevated flood risk negotiate reduction in development impact fees in exchange for inclusion of resilience investments in new homes</a:t>
            </a:r>
          </a:p>
          <a:p>
            <a:pPr lvl="2">
              <a:spcBef>
                <a:spcPts val="1000"/>
              </a:spcBef>
            </a:pPr>
            <a:r>
              <a:rPr lang="en-US" b="1" dirty="0"/>
              <a:t>Both new construction and retrofitting: </a:t>
            </a:r>
            <a:r>
              <a:rPr lang="en-US" dirty="0"/>
              <a:t>Government tax incentives for resilience investments</a:t>
            </a:r>
          </a:p>
          <a:p>
            <a:endParaRPr lang="en-US" b="1" dirty="0"/>
          </a:p>
          <a:p>
            <a:r>
              <a:rPr lang="en-US" dirty="0"/>
              <a:t>Non-financial incentive proposals</a:t>
            </a:r>
          </a:p>
          <a:p>
            <a:pPr lvl="1"/>
            <a:r>
              <a:rPr lang="en-US" b="1" dirty="0"/>
              <a:t>Certification:</a:t>
            </a:r>
            <a:r>
              <a:rPr lang="en-US" dirty="0"/>
              <a:t> Convene stakeholders to design a certification program for flood resilience investments (analogous to existing programs for wind risk)</a:t>
            </a:r>
          </a:p>
          <a:p>
            <a:pPr lvl="1"/>
            <a:r>
              <a:rPr lang="en-US" b="1" dirty="0"/>
              <a:t>Public awareness/education programs:</a:t>
            </a:r>
            <a:r>
              <a:rPr lang="en-US" dirty="0"/>
              <a:t> To increase homeowner awareness of existing flood risk and to reduce uncertainty about appropriate resilience investments</a:t>
            </a:r>
          </a:p>
          <a:p>
            <a:endParaRPr lang="en-US" b="1" dirty="0"/>
          </a:p>
          <a:p>
            <a:r>
              <a:rPr lang="en-US" dirty="0"/>
              <a:t>Many additional proposals in the full report</a:t>
            </a:r>
          </a:p>
          <a:p>
            <a:pPr lvl="1"/>
            <a:endParaRPr lang="en-US" b="1" dirty="0"/>
          </a:p>
          <a:p>
            <a:endParaRPr lang="en-US" dirty="0"/>
          </a:p>
          <a:p>
            <a:pPr lvl="1">
              <a:spcBef>
                <a:spcPts val="1000"/>
              </a:spcBef>
            </a:pPr>
            <a:endParaRPr lang="en-US" dirty="0"/>
          </a:p>
        </p:txBody>
      </p:sp>
      <p:sp>
        <p:nvSpPr>
          <p:cNvPr id="115" name="Google Shape;115;g1d8c5b210d6_0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11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421</Words>
  <Application>Microsoft Macintosh PowerPoint</Application>
  <PresentationFormat>Widescreen</PresentationFormat>
  <Paragraphs>51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Quattrocento Sans</vt:lpstr>
      <vt:lpstr>Arial</vt:lpstr>
      <vt:lpstr>Office Theme</vt:lpstr>
      <vt:lpstr>PowerPoint Presentation</vt:lpstr>
      <vt:lpstr>Becketti: National hazard mitigation saves, but…</vt:lpstr>
      <vt:lpstr>Becketti: Homeowners are the decision makers</vt:lpstr>
      <vt:lpstr>Becketti: Designing financial incentives</vt:lpstr>
      <vt:lpstr>Becketti: Where we ended: Top 3 proposals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Keith Porter</dc:creator>
  <cp:lastModifiedBy>Jiqiu Yuan</cp:lastModifiedBy>
  <cp:revision>16</cp:revision>
  <dcterms:created xsi:type="dcterms:W3CDTF">2023-01-06T16:56:18Z</dcterms:created>
  <dcterms:modified xsi:type="dcterms:W3CDTF">2023-10-24T16:47:47Z</dcterms:modified>
</cp:coreProperties>
</file>