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4"/>
  </p:notesMasterIdLst>
  <p:handoutMasterIdLst>
    <p:handoutMasterId r:id="rId15"/>
  </p:handoutMasterIdLst>
  <p:sldIdLst>
    <p:sldId id="4095" r:id="rId2"/>
    <p:sldId id="4080" r:id="rId3"/>
    <p:sldId id="4097" r:id="rId4"/>
    <p:sldId id="323" r:id="rId5"/>
    <p:sldId id="4096" r:id="rId6"/>
    <p:sldId id="4102" r:id="rId7"/>
    <p:sldId id="4104" r:id="rId8"/>
    <p:sldId id="4110" r:id="rId9"/>
    <p:sldId id="4109" r:id="rId10"/>
    <p:sldId id="4001" r:id="rId11"/>
    <p:sldId id="4116" r:id="rId12"/>
    <p:sldId id="4094" r:id="rId1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2EBB7F-CA40-4BAE-AED8-D93F62D95468}">
          <p14:sldIdLst>
            <p14:sldId id="4095"/>
            <p14:sldId id="4080"/>
            <p14:sldId id="4097"/>
            <p14:sldId id="323"/>
            <p14:sldId id="4096"/>
            <p14:sldId id="4102"/>
            <p14:sldId id="4104"/>
            <p14:sldId id="4110"/>
            <p14:sldId id="4109"/>
            <p14:sldId id="4001"/>
            <p14:sldId id="4116"/>
            <p14:sldId id="4094"/>
          </p14:sldIdLst>
        </p14:section>
        <p14:section name="Unused Slides" id="{CFBBA2C8-A9B9-4ADD-8EDD-602664FE5078}">
          <p14:sldIdLst/>
        </p14:section>
      </p14:sectionLst>
    </p:ext>
    <p:ext uri="{EFAFB233-063F-42B5-8137-9DF3F51BA10A}">
      <p15:sldGuideLst xmlns:p15="http://schemas.microsoft.com/office/powerpoint/2012/main">
        <p15:guide id="35" pos="14470" userDrawn="1">
          <p15:clr>
            <a:srgbClr val="A4A3A4"/>
          </p15:clr>
        </p15:guide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  <p15:guide id="55" pos="12526" userDrawn="1">
          <p15:clr>
            <a:srgbClr val="A4A3A4"/>
          </p15:clr>
        </p15:guide>
        <p15:guide id="56" orient="horz" pos="6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273E"/>
    <a:srgbClr val="04A2E0"/>
    <a:srgbClr val="0F4B6C"/>
    <a:srgbClr val="00314D"/>
    <a:srgbClr val="001E2E"/>
    <a:srgbClr val="003A5D"/>
    <a:srgbClr val="78BE21"/>
    <a:srgbClr val="084467"/>
    <a:srgbClr val="004162"/>
    <a:srgbClr val="00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F9054-DED3-4A00-A04C-5C6F4D993311}" v="5" dt="2023-10-19T19:25:14.26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4" autoAdjust="0"/>
    <p:restoredTop sz="86745" autoAdjust="0"/>
  </p:normalViewPr>
  <p:slideViewPr>
    <p:cSldViewPr snapToGrid="0" snapToObjects="1">
      <p:cViewPr varScale="1">
        <p:scale>
          <a:sx n="36" d="100"/>
          <a:sy n="36" d="100"/>
        </p:scale>
        <p:origin x="312" y="34"/>
      </p:cViewPr>
      <p:guideLst>
        <p:guide pos="14470"/>
        <p:guide pos="7678"/>
        <p:guide orient="horz" pos="4320"/>
        <p:guide pos="12526"/>
        <p:guide orient="horz" pos="6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09" d="100"/>
          <a:sy n="109" d="100"/>
        </p:scale>
        <p:origin x="32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53397D-1108-8C49-975D-92331F1083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84F90-37CC-A246-92E7-EE240BC7D7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70708-14CC-6C4E-8EF3-9876C1E3C1D8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540F8-9010-0745-B692-DB098717C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0DEF-CF6A-504A-9215-9FCD6E8116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7B2DE-4B14-E742-AF50-A639B5159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32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8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5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1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A048E-11BD-A64C-A8C7-DAB095AAE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31A8-A406-5545-80F8-6EAE7D33D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A58862C-B2CA-F448-9DE7-A8919CE5FC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98536" y="0"/>
            <a:ext cx="14179114" cy="13715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53EB53-11BB-B645-BD7C-87BB5B9D8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42D6B8-10B8-9A4B-965F-126C1D39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8712A2EE-A291-C34B-BBA2-0FF1B721A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3407" y="1149532"/>
            <a:ext cx="7664534" cy="1055478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121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0DCC4A6-2FD6-F747-A2BE-498F7FF757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9689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376F21-A99E-C34C-873C-8E7CFCC3B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FBF7E-EC8D-A740-9558-85A715EA3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A7B16DD9-8FB1-4140-B3EF-13063A121E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383" y="10241280"/>
            <a:ext cx="22122884" cy="151529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5976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0DCC4A6-2FD6-F747-A2BE-498F7FF757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30106" y="4412841"/>
            <a:ext cx="5059703" cy="505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941A67B-980B-DF43-90C4-DF4F7E3B58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01770" y="4412841"/>
            <a:ext cx="5059703" cy="505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9E2E14A-C4D1-704A-828D-BDEDAE3AFE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87838" y="4412841"/>
            <a:ext cx="5059703" cy="505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857C-E737-E94F-8DA0-7147A49C4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AB594-DEF4-E04C-AEE8-1ABF0C03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FC9B6D4-04B2-8F41-8F10-5C489F14AC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0106" y="10194108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AFAABE5B-D2E1-FD4A-926A-615ECF169D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01770" y="10194108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94B73FF4-177D-E242-85EF-0753715E89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0106" y="1149532"/>
            <a:ext cx="20117436" cy="194686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A34CFF81-32F3-4E4D-A8AF-469DB5111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187838" y="10194108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8370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43395A0-58FE-1B42-95C8-016C9171C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90864" y="2535114"/>
            <a:ext cx="4810136" cy="48101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01490B-5055-0046-A3E5-A9C07A459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1C6A1A-6218-9845-B7C7-5E57E3F06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C927CDB8-AEAB-8942-9814-3C2622EECF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0107" y="4258491"/>
            <a:ext cx="8816567" cy="188105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36E7D41B-CF94-DC41-B847-1496975D5A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383" y="10241280"/>
            <a:ext cx="22122884" cy="151529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8465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43395A0-58FE-1B42-95C8-016C9171C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97761" y="5152753"/>
            <a:ext cx="3311536" cy="33115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E6A91D4-6DC2-5345-B2B4-58F3C00DFE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33054" y="5152753"/>
            <a:ext cx="3311536" cy="33115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6D1ACB2-8356-9645-B447-9C49CDC05C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68347" y="5152753"/>
            <a:ext cx="3311536" cy="33115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C0A02-11F4-EC4D-9FC1-2EF835D6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8666B5-4C72-D14C-B1C6-A4D7A6E1C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AA962A51-2BD7-4442-B505-978F1BC1E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0106" y="9201331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54BFB822-EC45-8342-9321-EFF262562A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1770" y="9201331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974382F7-EBD9-004B-B4D6-AD71BF88C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0106" y="1149532"/>
            <a:ext cx="20117436" cy="194686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06A17E99-D303-BB4B-8D66-AC903F2990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187838" y="9201331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5821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9714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6D1ACB2-8356-9645-B447-9C49CDC05C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4117" y="8376911"/>
            <a:ext cx="1867208" cy="18672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C54CAB7-EB23-F847-BEB0-5584FA6859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891518" y="8376911"/>
            <a:ext cx="1867208" cy="18672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63C59D7-89AA-EB4F-A919-521DB3CD02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18919" y="8376911"/>
            <a:ext cx="1867208" cy="18672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AAE56DF-077B-E646-89FF-43ADF7F1D5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46319" y="8376911"/>
            <a:ext cx="1867208" cy="18672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1F137F-6877-A349-BA01-4D3F730F8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D44CB7-10AD-034B-956A-6F425EA9B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D63C91F2-C832-8C49-A62C-07888A1F3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05833" y="10727145"/>
            <a:ext cx="3748180" cy="10033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9671AD56-76CE-444E-916C-A1D19A42DE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88271" y="10727145"/>
            <a:ext cx="3748180" cy="10033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743925CA-D507-4C40-A554-2E0C78C052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55951" y="10727145"/>
            <a:ext cx="3748180" cy="10033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A40341AC-CE16-CB42-82DD-2E2ECC5786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223631" y="10727145"/>
            <a:ext cx="3748180" cy="10033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7825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9756" y="1213339"/>
            <a:ext cx="14604487" cy="102035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FB9729-857C-6142-9EEF-B2B7D32C1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4D4479-72AD-4E40-8CF1-A96A4C7A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9F874F31-B11C-754B-A247-CBA817C330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3407" y="1213339"/>
            <a:ext cx="6426924" cy="1020359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93691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88821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E562AF5-FAC9-A84D-AD5C-A374D2E93A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9" y="0"/>
            <a:ext cx="12188821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14658-28B6-A44C-8DF5-8FDB83A90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0EB29-2B72-4848-802F-31B8921D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8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1358" y="1213340"/>
            <a:ext cx="14596532" cy="102151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E904B0-6BE7-9745-9A66-68410A9AF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9B67EC-BE4E-2E45-B8B7-BA214911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8826845B-5D21-4F48-80CE-0CB2AEB2C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19368" y="1224895"/>
            <a:ext cx="6426924" cy="1020359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9985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2"/>
            <a:ext cx="1208480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ADBEEFD-7546-0D4C-B3C2-9486181922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92849" y="-2"/>
            <a:ext cx="1208480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0FB46C-B169-B949-B1C4-877398FD6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52A05C-6A1B-474B-9EEF-15B33EDD7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9D6F6661-DDE2-C74C-949D-5D4EF321D1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7243" y="7791494"/>
            <a:ext cx="22216265" cy="383444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3133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1CC66E-EBEE-0049-AD18-E5CC446BF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0A3D58-9C9D-F846-A968-404FF521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ADBEEFD-7546-0D4C-B3C2-9486181922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5" y="-2"/>
            <a:ext cx="12188827" cy="13716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386BF8-3DA8-B547-8216-AF95E1807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0DB65B-EBA9-0947-B044-159518C09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5D55FF2E-7D56-0546-B9FE-350DE171E4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70065" y="1094266"/>
            <a:ext cx="9724358" cy="104533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58704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857999"/>
            <a:ext cx="1208480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ADBEEFD-7546-0D4C-B3C2-9486181922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92849" y="6857999"/>
            <a:ext cx="1208480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32CF3D-4407-6A48-BCD0-8250C7DF6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D99A4-5D17-CA4B-B6DA-34E8ACE66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B6E1C2D0-65FB-8D4D-97F2-DA869C56A7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84716" y="1077185"/>
            <a:ext cx="22216265" cy="464434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93716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FDA059C-D99D-3C4A-BA2F-19C2632E3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2"/>
            <a:ext cx="12188827" cy="13716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288A5B-C7E8-8E44-AC02-4E3B07253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EB7ACD-5D78-6B46-95E4-F640A618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37CBE682-56FD-BB4B-B7EC-AADF275D36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70016" y="1251021"/>
            <a:ext cx="9724358" cy="104533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9855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FDA059C-D99D-3C4A-BA2F-19C2632E3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2"/>
            <a:ext cx="12188827" cy="13716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7A76E0-46C7-684D-9E70-06C654C33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FD5130-4238-6648-8DB3-547838C4F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5BB0B41-1203-1B4F-958F-21109B7225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70016" y="1120392"/>
            <a:ext cx="9724358" cy="104533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53126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FDA059C-D99D-3C4A-BA2F-19C2632E3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3" y="-2"/>
            <a:ext cx="12188827" cy="13716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5304E96F-0FE4-3044-AE8D-9F634780A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2317" y="1175658"/>
            <a:ext cx="9724358" cy="10293532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59771D-C663-514C-A7EA-FAF54A557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8349-CBC1-C541-B092-EACEE8F6B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79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FDA059C-D99D-3C4A-BA2F-19C2632E3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2"/>
            <a:ext cx="24377650" cy="13716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471A0A-4D9D-BB4F-B473-75354CE3D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876C5B-4C2C-8F42-A04D-2B542B59F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06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FDA059C-D99D-3C4A-BA2F-19C2632E3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88823" y="6841174"/>
            <a:ext cx="12188827" cy="6874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162C5B-4514-F947-B377-A408215A31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12548099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41CB1D-9B4F-7B40-8AE7-1A66990A5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6EE1ED-902F-B045-A98F-E3D1B0BB7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3C960DF-C466-7F4D-852D-D8D54ABCB3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21057" y="1097281"/>
            <a:ext cx="9724358" cy="4389119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55059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FDA059C-D99D-3C4A-BA2F-19C2632E3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" y="0"/>
            <a:ext cx="12188827" cy="6874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162C5B-4514-F947-B377-A408215A31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8825" y="-387927"/>
            <a:ext cx="12548099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A185A0-77EA-F144-BE4C-24166A10F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FC34D9-A4F1-DF42-8F18-1BBA2103D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D14C9ACD-E0CB-D744-84ED-44D592E18C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2317" y="7994468"/>
            <a:ext cx="9724358" cy="347472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62397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162C5B-4514-F947-B377-A408215A31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3790" y="-387927"/>
            <a:ext cx="12293134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31">
            <a:extLst>
              <a:ext uri="{FF2B5EF4-FFF2-40B4-BE49-F238E27FC236}">
                <a16:creationId xmlns:a16="http://schemas.microsoft.com/office/drawing/2014/main" id="{E9511ABF-E063-6C4A-99BE-8B7C7FAF30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6413" y="1336020"/>
            <a:ext cx="5247694" cy="11091415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585A26-C7A5-4A4B-B9D9-F582E5A2D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96DF69-9846-314E-8468-2926C2A6C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2184DC40-4116-AA4C-9C49-37D73D5FFD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2317" y="1175658"/>
            <a:ext cx="7216289" cy="10293532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2002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1">
            <a:extLst>
              <a:ext uri="{FF2B5EF4-FFF2-40B4-BE49-F238E27FC236}">
                <a16:creationId xmlns:a16="http://schemas.microsoft.com/office/drawing/2014/main" id="{E9511ABF-E063-6C4A-99BE-8B7C7FAF30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974692" y="1336020"/>
            <a:ext cx="5247694" cy="11091415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FB8109-5BB2-4441-8C2A-8C7FBBC22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B51C9B-2885-7E45-AD2F-98E63E7E4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90B57B7E-26C3-DE4B-A831-3E03D76A31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2317" y="1175658"/>
            <a:ext cx="13303580" cy="10293532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842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73F9D58-3E08-B546-9881-7801BAE3B6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1009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FA44B61-8CA6-5A4A-8028-9A240928D3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23948" y="1863668"/>
            <a:ext cx="5975466" cy="597546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AA4A86-8310-5E44-B8C6-B395EF07F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28712F-20CF-AF40-ADDD-7AE0E4105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24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94E6288-BFA5-8B4A-9A86-A8A9FF485A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743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25BB659-5809-554B-9B37-6CF645A2B0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93015" y="5685264"/>
            <a:ext cx="8411223" cy="111649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BFF1F7-5781-B24E-B8A9-3556E09FB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380BF8-328D-E246-AAB9-A29EAE810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E2EEDE11-4452-604E-B016-D369B7815D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2317" y="8151222"/>
            <a:ext cx="5491992" cy="3317967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E7A7620-9EEE-7B4D-B8AE-E26B2A54C7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07643" y="8072844"/>
            <a:ext cx="5491992" cy="3317967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25478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25BB659-5809-554B-9B37-6CF645A2B0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057" y="2017987"/>
            <a:ext cx="7105111" cy="8936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9ABBB9-9983-0841-9A95-620D1336F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8F051D-C853-294F-A206-2ADB2E20B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C5E7A76F-17F9-F74D-81FB-404737EE6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31186" y="2017987"/>
            <a:ext cx="12363054" cy="892868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94242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94E6288-BFA5-8B4A-9A86-A8A9FF485A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08313"/>
            <a:ext cx="24377650" cy="7310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25BB659-5809-554B-9B37-6CF645A2B0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83211" y="3261601"/>
            <a:ext cx="12567285" cy="7814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59FB6E-E4D3-C743-8FB3-7108E6EFA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0E975B-F558-754A-8EE2-6C401D7F8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4BDF6A1B-755F-8F46-82EE-96F43A67C2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2317" y="9535886"/>
            <a:ext cx="9724358" cy="193330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63672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94E6288-BFA5-8B4A-9A86-A8A9FF485A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71674"/>
            <a:ext cx="24377650" cy="100698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25BB659-5809-554B-9B37-6CF645A2B0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32768" y="5514750"/>
            <a:ext cx="2441873" cy="3002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E61B1AC-D226-1F43-91A1-F509ADE0A5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2265" y="5514750"/>
            <a:ext cx="2441873" cy="3002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CEF3DE9-FC12-564D-9638-6AAC8D7DD1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67888" y="5514750"/>
            <a:ext cx="2441873" cy="3002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D181A44-8627-E74E-9A37-F2D578F6B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7D016C-0EE3-4344-B7EF-F5DF331C2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10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162C5B-4514-F947-B377-A408215A31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12548099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DCFE5C-40B7-564E-87ED-1AF3CF225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B9ED45-7BAF-B64E-9019-AFB40BEFB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9DB4E228-57F1-FE42-9E8C-F938CD9263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70016" y="1280161"/>
            <a:ext cx="9724358" cy="10293532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85219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86584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A54779-55DE-5343-9DA5-4767072F3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DDB97A-FFBA-2A48-9E9A-A84E079BF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0FD65F85-A1EA-D540-898A-93FEBB2128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2316" y="9248502"/>
            <a:ext cx="10299123" cy="2220687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4D7606FB-4A7E-0241-980A-32285DC1A7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56213" y="9248502"/>
            <a:ext cx="10285909" cy="222068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9236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1CC66E-EBEE-0049-AD18-E5CC446BF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0A3D58-9C9D-F846-A968-404FF521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39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13650732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FA44B61-8CA6-5A4A-8028-9A240928D3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61670" y="4428213"/>
            <a:ext cx="4859572" cy="48595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4E3C7B-CECC-F444-A79B-2D1B13EC3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55BA3A-3184-A74C-AA92-DCB9B088B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7910C2A-2F05-CB40-A5D9-7F183C4610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84842" y="3537284"/>
            <a:ext cx="5292465" cy="6690311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 sz="300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</a:defRPr>
            </a:lvl5pPr>
          </a:lstStyle>
          <a:p>
            <a:pPr lvl="4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2617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73F9D58-3E08-B546-9881-7801BAE3B6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61802"/>
            <a:ext cx="25096202" cy="10090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FA44B61-8CA6-5A4A-8028-9A240928D3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23948" y="1863668"/>
            <a:ext cx="5975466" cy="597546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AA4A86-8310-5E44-B8C6-B395EF07F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28712F-20CF-AF40-ADDD-7AE0E4105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A579E9F3-C4A3-CD44-8C52-9BC2B2B181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2316" y="10528662"/>
            <a:ext cx="21977317" cy="1358537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83675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9714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6D1ACB2-8356-9645-B447-9C49CDC05C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4117" y="8376911"/>
            <a:ext cx="1867208" cy="18672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C54CAB7-EB23-F847-BEB0-5584FA6859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891518" y="8376911"/>
            <a:ext cx="1867208" cy="18672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63C59D7-89AA-EB4F-A919-521DB3CD02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18919" y="8376911"/>
            <a:ext cx="1867208" cy="18672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AAE56DF-077B-E646-89FF-43ADF7F1D5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46319" y="8376911"/>
            <a:ext cx="1867208" cy="18672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1F137F-6877-A349-BA01-4D3F730F8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D44CB7-10AD-034B-956A-6F425EA9B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2A0A685-A69D-1A4C-8230-BEAA55D8F7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05833" y="10727145"/>
            <a:ext cx="3748180" cy="10033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581EE63-F47C-0B40-8EC2-97D4050DD5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88271" y="10727145"/>
            <a:ext cx="3748180" cy="10033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CE9275D5-9C60-A746-A362-91BCDC62C1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55951" y="10727145"/>
            <a:ext cx="3748180" cy="10033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DA4B969D-1C2E-9042-A841-675A6F4FE2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223631" y="10727145"/>
            <a:ext cx="3748180" cy="100330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1631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13650732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FA44B61-8CA6-5A4A-8028-9A240928D3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61670" y="4428213"/>
            <a:ext cx="4859572" cy="48595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4E3C7B-CECC-F444-A79B-2D1B13EC3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55BA3A-3184-A74C-AA92-DCB9B088B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E44C0EF-4823-2D44-97DF-5C48A1DC72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16500" y="3614736"/>
            <a:ext cx="4943475" cy="6486525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10732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0DCC4A6-2FD6-F747-A2BE-498F7FF757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30106" y="4412841"/>
            <a:ext cx="5059703" cy="505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941A67B-980B-DF43-90C4-DF4F7E3B58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01770" y="4412841"/>
            <a:ext cx="5059703" cy="505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9E2E14A-C4D1-704A-828D-BDEDAE3AFE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87838" y="4412841"/>
            <a:ext cx="5059703" cy="5059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857C-E737-E94F-8DA0-7147A49C4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AB594-DEF4-E04C-AEE8-1ABF0C03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1545969-D7A3-6E44-84AC-AD186F30E3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0106" y="10194108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7D9A32B9-2BFD-FA4B-A9A3-78CA4B289D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01770" y="10194108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6AB15B2-D94B-A142-A080-B782E1632D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0106" y="1149532"/>
            <a:ext cx="20117436" cy="194686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12BD7834-B96B-A745-9B40-8800A63868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187838" y="10194108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52935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43395A0-58FE-1B42-95C8-016C9171C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97761" y="5152753"/>
            <a:ext cx="3311536" cy="33115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E6A91D4-6DC2-5345-B2B4-58F3C00DFE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33054" y="5152753"/>
            <a:ext cx="3311536" cy="33115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6D1ACB2-8356-9645-B447-9C49CDC05C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068347" y="5152753"/>
            <a:ext cx="3311536" cy="33115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C0A02-11F4-EC4D-9FC1-2EF835D6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8666B5-4C72-D14C-B1C6-A4D7A6E1C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68FA81D5-591A-C94A-8C21-6FF7DC36F4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0106" y="9274008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B088E5CC-A621-3C42-86CE-050C7B2C5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1770" y="9274008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31CF95AB-3BB1-3B4D-9159-523BEEEFAE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0106" y="1149532"/>
            <a:ext cx="20117436" cy="194686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1E5A575B-FA6D-234A-BF17-1A1A6EE8F6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187838" y="9274008"/>
            <a:ext cx="5059703" cy="106607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05010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911" y="-1"/>
            <a:ext cx="14927739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7CE794-1E16-B943-B677-788F9FC47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D46CB8-7FC0-4F43-A957-A2A19266D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E3382075-A554-334D-B41A-6D4C4AAC78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3407" y="1149531"/>
            <a:ext cx="6662057" cy="105286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73253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4927735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8257C1-33B2-E849-A763-A8D3539F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CD3065-4534-1049-90A0-53D5650A9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7FC9EB23-3166-FA4F-BD2C-6021DC8772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0823" y="1123405"/>
            <a:ext cx="6662057" cy="105286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42504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1358" y="6575962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8AE8519-78FB-684C-9975-FBB1F19FA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9758" y="6575962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A58862C-B2CA-F448-9DE7-A8919CE5FC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168158" y="6575962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9406-6437-5E40-ADE3-CB27FDEAC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7CA44B-166C-DB4C-8CD6-B701C4AAC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501A4056-E952-FE4B-910E-FBE0B6CA5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3407" y="1149532"/>
            <a:ext cx="22122884" cy="501613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31895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1358" y="1192749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8AE8519-78FB-684C-9975-FBB1F19FA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9758" y="1192749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A58862C-B2CA-F448-9DE7-A8919CE5FC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168158" y="1192749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D5D0E-D0D1-D84C-8E3D-317FBD73D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9830D7-0099-6644-B6D2-0FFE251EA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90EDBF44-3A66-AC42-AC8A-E9CD19B465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3407" y="7099790"/>
            <a:ext cx="22122884" cy="444777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66480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A58862C-B2CA-F448-9DE7-A8919CE5FC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4179114" cy="13715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DC90E7-AE67-D64F-8E80-69D8E4878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BEF3BD-E0AB-7647-844E-435C0033B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F80F70F1-775D-AB4D-8B4A-28E60E443B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361919" y="1149532"/>
            <a:ext cx="7884371" cy="1055478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70285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A58862C-B2CA-F448-9DE7-A8919CE5FC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98536" y="0"/>
            <a:ext cx="14179114" cy="13715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53EB53-11BB-B645-BD7C-87BB5B9D8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42D6B8-10B8-9A4B-965F-126C1D39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DB551D3F-AA6C-CC43-9278-26076AE3E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1783" y="1149532"/>
            <a:ext cx="7884371" cy="1055478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73309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0DCC4A6-2FD6-F747-A2BE-498F7FF757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96895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376F21-A99E-C34C-873C-8E7CFCC3B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FBF7E-EC8D-A740-9558-85A715EA3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4B560984-C9EC-7649-B59B-4404D33DD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3407" y="10136776"/>
            <a:ext cx="22122884" cy="161979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29942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9756" y="1213339"/>
            <a:ext cx="13890339" cy="10569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FB9729-857C-6142-9EEF-B2B7D32C1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4D4479-72AD-4E40-8CF1-A96A4C7A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E164F441-CA4E-D448-A246-C6DAD3B9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1784" y="1227910"/>
            <a:ext cx="6557554" cy="1055478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074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911" y="-1"/>
            <a:ext cx="14927739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7CE794-1E16-B943-B677-788F9FC47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D46CB8-7FC0-4F43-A957-A2A19266D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7A3B3D41-5EFE-E640-A26C-E4FBF186C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3407" y="1149531"/>
            <a:ext cx="6662057" cy="105286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0948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1358" y="1213340"/>
            <a:ext cx="14596532" cy="10554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E904B0-6BE7-9745-9A66-68410A9AF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9B67EC-BE4E-2E45-B8B7-BA214911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C7288E89-8A5F-D948-AAAE-4F38C445A3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224069" y="1213340"/>
            <a:ext cx="7022223" cy="1055478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3050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FDA059C-D99D-3C4A-BA2F-19C2632E3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2"/>
            <a:ext cx="24377650" cy="13716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471A0A-4D9D-BB4F-B473-75354CE3D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876C5B-4C2C-8F42-A04D-2B542B59F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82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2"/>
            <a:ext cx="1208480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ADBEEFD-7546-0D4C-B3C2-9486181922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92849" y="-2"/>
            <a:ext cx="1208480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0FB46C-B169-B949-B1C4-877398FD6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52A05C-6A1B-474B-9EEF-15B33EDD7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06916AAE-985B-7847-824D-7AE5B5243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1783" y="7968342"/>
            <a:ext cx="10343135" cy="3735977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F38D9E5D-E6F7-5045-AD93-D3658C08BA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32732" y="7968342"/>
            <a:ext cx="10343135" cy="3735977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24333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857999"/>
            <a:ext cx="1208480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ADBEEFD-7546-0D4C-B3C2-9486181922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92849" y="6857999"/>
            <a:ext cx="12084803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32CF3D-4407-6A48-BCD0-8250C7DF6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D99A4-5D17-CA4B-B6DA-34E8ACE66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9388513B-60E4-CF40-9697-4F91FB4FE4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5657" y="1201781"/>
            <a:ext cx="10343135" cy="441524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80BBD89-33D8-0D4D-8330-9229B6E8C6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6606" y="1201781"/>
            <a:ext cx="10343135" cy="441524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3775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162C5B-4514-F947-B377-A408215A31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43790" y="-387927"/>
            <a:ext cx="12293134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31">
            <a:extLst>
              <a:ext uri="{FF2B5EF4-FFF2-40B4-BE49-F238E27FC236}">
                <a16:creationId xmlns:a16="http://schemas.microsoft.com/office/drawing/2014/main" id="{E9511ABF-E063-6C4A-99BE-8B7C7FAF30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6413" y="1336020"/>
            <a:ext cx="5247694" cy="11091415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585A26-C7A5-4A4B-B9D9-F582E5A2D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96DF69-9846-314E-8468-2926C2A6C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B3F098C5-5F78-7748-909B-078A16328D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1784" y="1336020"/>
            <a:ext cx="7262947" cy="10368299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5925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1">
            <a:extLst>
              <a:ext uri="{FF2B5EF4-FFF2-40B4-BE49-F238E27FC236}">
                <a16:creationId xmlns:a16="http://schemas.microsoft.com/office/drawing/2014/main" id="{E9511ABF-E063-6C4A-99BE-8B7C7FAF30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974692" y="1336020"/>
            <a:ext cx="5247694" cy="11091415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FB8109-5BB2-4441-8C2A-8C7FBBC22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B51C9B-2885-7E45-AD2F-98E63E7E4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D3EE6029-A353-6840-B4A8-D55BE6629F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1784" y="1336020"/>
            <a:ext cx="13115107" cy="10368299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7714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94E6288-BFA5-8B4A-9A86-A8A9FF485A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743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25BB659-5809-554B-9B37-6CF645A2B0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93015" y="5685264"/>
            <a:ext cx="8411223" cy="111649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BFF1F7-5781-B24E-B8A9-3556E09FB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380BF8-328D-E246-AAB9-A29EAE810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8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25BB659-5809-554B-9B37-6CF645A2B0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2399" y="2044108"/>
            <a:ext cx="6732769" cy="89369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9ABBB9-9983-0841-9A95-620D1336F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8F051D-C853-294F-A206-2ADB2E20B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8EB6ECF2-B3D2-D64B-9DBF-738B65A369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8766" y="2044108"/>
            <a:ext cx="12196485" cy="893696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49119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94E6288-BFA5-8B4A-9A86-A8A9FF485A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08313"/>
            <a:ext cx="24377650" cy="7310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25BB659-5809-554B-9B37-6CF645A2B0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83211" y="3261601"/>
            <a:ext cx="12567285" cy="7814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59FB6E-E4D3-C743-8FB3-7108E6EFA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0E975B-F558-754A-8EE2-6C401D7F8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6F9D1421-087D-AA40-8255-F6ACE427D2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1784" y="9562011"/>
            <a:ext cx="10058399" cy="1933303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68881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162C5B-4514-F947-B377-A408215A31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12548099" cy="14491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DCFE5C-40B7-564E-87ED-1AF3CF225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B9ED45-7BAF-B64E-9019-AFB40BEFB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514C755E-44A6-1E4A-8BCF-F91A57DE90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76367" y="1362146"/>
            <a:ext cx="9744890" cy="10368299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8622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4927735" cy="13716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8257C1-33B2-E849-A763-A8D3539F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CD3065-4534-1049-90A0-53D5650A9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604AAD43-6843-8A4E-8311-A206E90EBE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075" y="1175656"/>
            <a:ext cx="6662057" cy="105286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296891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6B3D5971-1D6A-8241-B026-80AD9FD9A0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59276" y="-387927"/>
            <a:ext cx="25096202" cy="86584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A54779-55DE-5343-9DA5-4767072F3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DDB97A-FFBA-2A48-9E9A-A84E079BF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060D1A04-2A0B-9747-AF50-42DCF149CB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1783" y="9379131"/>
            <a:ext cx="10343135" cy="232518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F3789313-10B3-6446-A513-F479EEAF21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32732" y="9379131"/>
            <a:ext cx="10343135" cy="2325188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164559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75964" y="3321054"/>
            <a:ext cx="21025723" cy="90995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Franklin Gothic Book" panose="020B0503020102020204" pitchFamily="34" charset="0"/>
              </a:rPr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5964" y="940159"/>
            <a:ext cx="21025723" cy="20459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12946447"/>
            <a:ext cx="950213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Degenkolb Engineers</a:t>
            </a:r>
          </a:p>
        </p:txBody>
      </p:sp>
    </p:spTree>
    <p:extLst>
      <p:ext uri="{BB962C8B-B14F-4D97-AF65-F5344CB8AC3E}">
        <p14:creationId xmlns:p14="http://schemas.microsoft.com/office/powerpoint/2010/main" val="27805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1358" y="7079199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8AE8519-78FB-684C-9975-FBB1F19FA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9758" y="7079199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A58862C-B2CA-F448-9DE7-A8919CE5FC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168158" y="7079199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9406-6437-5E40-ADE3-CB27FDEAC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7CA44B-166C-DB4C-8CD6-B701C4AAC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ACEDEF7E-D16E-F748-A614-C563F42C6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3407" y="1149532"/>
            <a:ext cx="22122884" cy="501613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6396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A58862C-B2CA-F448-9DE7-A8919CE5FC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4179114" cy="13715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DC90E7-AE67-D64F-8E80-69D8E4878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BEF3BD-E0AB-7647-844E-435C0033B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0B028E58-F55B-8041-9B4A-DB4CB14A25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66424" y="1227908"/>
            <a:ext cx="7811587" cy="1052866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6070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28642-D1A6-D34D-AF8A-38AB93435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1358" y="1192749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8AE8519-78FB-684C-9975-FBB1F19FAA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9758" y="1192749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A58862C-B2CA-F448-9DE7-A8919CE5FC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168158" y="1192749"/>
            <a:ext cx="7078133" cy="542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D5D0E-D0D1-D84C-8E3D-317FBD73D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9830D7-0099-6644-B6D2-0FFE251EA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61082C0D-AD59-C547-AE4C-4CA039C425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3407" y="7507113"/>
            <a:ext cx="22122884" cy="422333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0622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484" y="12628878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32195" y="12623799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652066" y="610541"/>
            <a:ext cx="827716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A81688FD-2F8A-6E44-BF5F-4A80AD8D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6B9843-CBA8-A445-9CE8-BE38D4C5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485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  <p:sldLayoutId id="2147484003" r:id="rId22"/>
    <p:sldLayoutId id="2147484004" r:id="rId23"/>
    <p:sldLayoutId id="2147484005" r:id="rId24"/>
    <p:sldLayoutId id="2147484006" r:id="rId25"/>
    <p:sldLayoutId id="2147484007" r:id="rId26"/>
    <p:sldLayoutId id="2147484008" r:id="rId27"/>
    <p:sldLayoutId id="2147484009" r:id="rId28"/>
    <p:sldLayoutId id="2147484010" r:id="rId29"/>
    <p:sldLayoutId id="2147484011" r:id="rId30"/>
    <p:sldLayoutId id="2147484012" r:id="rId31"/>
    <p:sldLayoutId id="2147484013" r:id="rId32"/>
    <p:sldLayoutId id="2147484014" r:id="rId33"/>
    <p:sldLayoutId id="2147484015" r:id="rId34"/>
    <p:sldLayoutId id="2147484016" r:id="rId35"/>
    <p:sldLayoutId id="2147484029" r:id="rId36"/>
    <p:sldLayoutId id="2147484030" r:id="rId37"/>
    <p:sldLayoutId id="2147484031" r:id="rId38"/>
    <p:sldLayoutId id="2147484032" r:id="rId39"/>
    <p:sldLayoutId id="2147484033" r:id="rId40"/>
    <p:sldLayoutId id="2147484034" r:id="rId41"/>
    <p:sldLayoutId id="2147484035" r:id="rId42"/>
    <p:sldLayoutId id="2147484036" r:id="rId43"/>
    <p:sldLayoutId id="2147484037" r:id="rId44"/>
    <p:sldLayoutId id="2147484038" r:id="rId45"/>
    <p:sldLayoutId id="2147484039" r:id="rId46"/>
    <p:sldLayoutId id="2147484040" r:id="rId47"/>
    <p:sldLayoutId id="2147484041" r:id="rId48"/>
    <p:sldLayoutId id="2147484042" r:id="rId49"/>
    <p:sldLayoutId id="2147484043" r:id="rId50"/>
    <p:sldLayoutId id="2147484044" r:id="rId51"/>
    <p:sldLayoutId id="2147484045" r:id="rId52"/>
    <p:sldLayoutId id="2147484046" r:id="rId53"/>
    <p:sldLayoutId id="2147484047" r:id="rId54"/>
    <p:sldLayoutId id="2147484048" r:id="rId55"/>
    <p:sldLayoutId id="2147484049" r:id="rId56"/>
    <p:sldLayoutId id="2147484050" r:id="rId57"/>
    <p:sldLayoutId id="2147484051" r:id="rId58"/>
    <p:sldLayoutId id="2147484052" r:id="rId59"/>
    <p:sldLayoutId id="2147484053" r:id="rId60"/>
    <p:sldLayoutId id="2147484054" r:id="rId61"/>
  </p:sldLayoutIdLst>
  <p:hf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500" kern="1200" baseline="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kern="1200" baseline="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kern="1200" baseline="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kern="1200" baseline="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kern="1200" baseline="0">
          <a:solidFill>
            <a:schemeClr val="tx1">
              <a:lumMod val="7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2E6FCB-6876-4F40-8579-19DF0AF6D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24377650" cy="114041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371A3-4C37-1F4B-A7DE-DEDC0B55A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EBC15B1E-D6CA-4D44-85E1-54654D6A349E}"/>
              </a:ext>
            </a:extLst>
          </p:cNvPr>
          <p:cNvSpPr txBox="1">
            <a:spLocks/>
          </p:cNvSpPr>
          <p:nvPr/>
        </p:nvSpPr>
        <p:spPr>
          <a:xfrm>
            <a:off x="560484" y="12623799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828434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INSTITUTE OF BUILDING SCIENCES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B13924-F7ED-0741-999B-C2D8C0C0A70A}"/>
              </a:ext>
            </a:extLst>
          </p:cNvPr>
          <p:cNvGrpSpPr/>
          <p:nvPr/>
        </p:nvGrpSpPr>
        <p:grpSpPr>
          <a:xfrm>
            <a:off x="1143000" y="5388203"/>
            <a:ext cx="16154400" cy="2769989"/>
            <a:chOff x="10535420" y="4858195"/>
            <a:chExt cx="9129440" cy="27699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DE4BB6-724A-7144-8FC7-90454EC63E1C}"/>
                </a:ext>
              </a:extLst>
            </p:cNvPr>
            <p:cNvSpPr txBox="1"/>
            <p:nvPr/>
          </p:nvSpPr>
          <p:spPr>
            <a:xfrm>
              <a:off x="10535420" y="4858195"/>
              <a:ext cx="912944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b="1" spc="600" dirty="0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Retrofitting for Resilience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AB8A4A-B4BA-B54D-95A5-86F3C09FFFD1}"/>
                </a:ext>
              </a:extLst>
            </p:cNvPr>
            <p:cNvSpPr txBox="1"/>
            <p:nvPr/>
          </p:nvSpPr>
          <p:spPr>
            <a:xfrm>
              <a:off x="10535420" y="7166519"/>
              <a:ext cx="1777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300" dirty="0">
                  <a:solidFill>
                    <a:schemeClr val="bg1"/>
                  </a:solidFill>
                  <a:latin typeface="Segoe UI" panose="020B0502040204020203" pitchFamily="34" charset="0"/>
                  <a:ea typeface="Roboto" panose="02000000000000000000" pitchFamily="2" charset="0"/>
                  <a:cs typeface="Segoe UI" panose="020B0502040204020203" pitchFamily="34" charset="0"/>
                </a:rPr>
                <a:t>October 24, 2023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A3040F4-491D-0440-A39E-9D1DB6ECC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12" y="1111027"/>
            <a:ext cx="6779406" cy="1540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EA7206-8943-6A00-1FF8-77108A2CDCE0}"/>
              </a:ext>
            </a:extLst>
          </p:cNvPr>
          <p:cNvSpPr txBox="1"/>
          <p:nvPr/>
        </p:nvSpPr>
        <p:spPr>
          <a:xfrm>
            <a:off x="524972" y="12337187"/>
            <a:ext cx="82274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Robert Pekelnicky, SE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Senior Principal, Degenkolb Engineers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876B9-FFA6-6711-268A-88AAE950F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9075" y="12106749"/>
            <a:ext cx="3669845" cy="815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E6E381-E269-1C65-D54D-A4896D4823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077" y="12106749"/>
            <a:ext cx="4295932" cy="8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0090B-9286-D040-97DB-0AC3B32B764B}"/>
              </a:ext>
            </a:extLst>
          </p:cNvPr>
          <p:cNvSpPr/>
          <p:nvPr/>
        </p:nvSpPr>
        <p:spPr>
          <a:xfrm>
            <a:off x="1131358" y="7099790"/>
            <a:ext cx="7078133" cy="5423462"/>
          </a:xfrm>
          <a:prstGeom prst="rect">
            <a:avLst/>
          </a:prstGeom>
          <a:solidFill>
            <a:srgbClr val="00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D613C-0B1A-E143-A2D9-74D62DB87720}"/>
              </a:ext>
            </a:extLst>
          </p:cNvPr>
          <p:cNvSpPr/>
          <p:nvPr/>
        </p:nvSpPr>
        <p:spPr>
          <a:xfrm>
            <a:off x="8649758" y="7099790"/>
            <a:ext cx="7078133" cy="5423462"/>
          </a:xfrm>
          <a:prstGeom prst="rect">
            <a:avLst/>
          </a:prstGeom>
          <a:solidFill>
            <a:srgbClr val="00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49D91-32F1-0F46-9447-69FB11F44E14}"/>
              </a:ext>
            </a:extLst>
          </p:cNvPr>
          <p:cNvSpPr/>
          <p:nvPr/>
        </p:nvSpPr>
        <p:spPr>
          <a:xfrm>
            <a:off x="16168158" y="7099790"/>
            <a:ext cx="7078133" cy="5423462"/>
          </a:xfrm>
          <a:prstGeom prst="rect">
            <a:avLst/>
          </a:prstGeom>
          <a:solidFill>
            <a:srgbClr val="00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7601EFCC-F759-B943-86A3-D624BE9FF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dirty="0"/>
              <a:t>NATIONAL INSTITUTE OF BUILDING SCIENCES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59C6CAE4-1075-6A41-A95E-3A5F1699C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68133" y="12628878"/>
            <a:ext cx="5484971" cy="730250"/>
          </a:xfrm>
        </p:spPr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4C0A17-C9C9-BF4D-B33F-C729BF437F4E}"/>
              </a:ext>
            </a:extLst>
          </p:cNvPr>
          <p:cNvSpPr/>
          <p:nvPr/>
        </p:nvSpPr>
        <p:spPr>
          <a:xfrm>
            <a:off x="2105453" y="9264192"/>
            <a:ext cx="494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Improved Screening Tools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294A84-309F-1C45-A809-42BD965ECA1A}"/>
              </a:ext>
            </a:extLst>
          </p:cNvPr>
          <p:cNvSpPr/>
          <p:nvPr/>
        </p:nvSpPr>
        <p:spPr>
          <a:xfrm>
            <a:off x="9715295" y="9211356"/>
            <a:ext cx="494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More Accurate Evaluation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645AD9-AADC-4F46-9543-E59CA560C377}"/>
              </a:ext>
            </a:extLst>
          </p:cNvPr>
          <p:cNvSpPr/>
          <p:nvPr/>
        </p:nvSpPr>
        <p:spPr>
          <a:xfrm>
            <a:off x="17152767" y="9541190"/>
            <a:ext cx="494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New Retrofit Objectives &amp; Methods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F10C84B-243E-0801-56A9-ADA7814EE20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-21091" t="38235" r="-21091" b="5056"/>
          <a:stretch/>
        </p:blipFill>
        <p:spPr>
          <a:xfrm>
            <a:off x="16168158" y="1192749"/>
            <a:ext cx="7078133" cy="5423462"/>
          </a:xfrm>
          <a:solidFill>
            <a:schemeClr val="bg1"/>
          </a:solidFill>
        </p:spPr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9912AA8F-1977-DF08-7BE0-341A3FD1C95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 bwMode="auto">
          <a:xfrm>
            <a:off x="1131888" y="1192213"/>
            <a:ext cx="7077075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67DB864A-1CFD-C4E9-65AE-C08FE397352C}"/>
              </a:ext>
            </a:extLst>
          </p:cNvPr>
          <p:cNvPicPr>
            <a:picLocks noGrp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66" r="-20966" b="24896"/>
          <a:stretch/>
        </p:blipFill>
        <p:spPr bwMode="auto">
          <a:xfrm>
            <a:off x="8650288" y="1192213"/>
            <a:ext cx="7077075" cy="5424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67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0090B-9286-D040-97DB-0AC3B32B764B}"/>
              </a:ext>
            </a:extLst>
          </p:cNvPr>
          <p:cNvSpPr/>
          <p:nvPr/>
        </p:nvSpPr>
        <p:spPr>
          <a:xfrm>
            <a:off x="1069845" y="7661692"/>
            <a:ext cx="7078133" cy="5423462"/>
          </a:xfrm>
          <a:prstGeom prst="rect">
            <a:avLst/>
          </a:prstGeom>
          <a:solidFill>
            <a:srgbClr val="00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D613C-0B1A-E143-A2D9-74D62DB87720}"/>
              </a:ext>
            </a:extLst>
          </p:cNvPr>
          <p:cNvSpPr/>
          <p:nvPr/>
        </p:nvSpPr>
        <p:spPr>
          <a:xfrm>
            <a:off x="8588245" y="7661692"/>
            <a:ext cx="7078133" cy="5423462"/>
          </a:xfrm>
          <a:prstGeom prst="rect">
            <a:avLst/>
          </a:prstGeom>
          <a:solidFill>
            <a:srgbClr val="00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49D91-32F1-0F46-9447-69FB11F44E14}"/>
              </a:ext>
            </a:extLst>
          </p:cNvPr>
          <p:cNvSpPr/>
          <p:nvPr/>
        </p:nvSpPr>
        <p:spPr>
          <a:xfrm>
            <a:off x="16106645" y="7661692"/>
            <a:ext cx="7078133" cy="5423462"/>
          </a:xfrm>
          <a:prstGeom prst="rect">
            <a:avLst/>
          </a:prstGeom>
          <a:solidFill>
            <a:srgbClr val="00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7601EFCC-F759-B943-86A3-D624BE9FF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0484" y="12850540"/>
            <a:ext cx="8227457" cy="730250"/>
          </a:xfrm>
        </p:spPr>
        <p:txBody>
          <a:bodyPr/>
          <a:lstStyle/>
          <a:p>
            <a:r>
              <a:rPr lang="en-US" sz="1600" dirty="0"/>
              <a:t>NATIONAL INSTITUTE OF BUILDING SCIENCES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59C6CAE4-1075-6A41-A95E-3A5F1699C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68133" y="12850540"/>
            <a:ext cx="5484971" cy="730250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4C0A17-C9C9-BF4D-B33F-C729BF437F4E}"/>
              </a:ext>
            </a:extLst>
          </p:cNvPr>
          <p:cNvSpPr/>
          <p:nvPr/>
        </p:nvSpPr>
        <p:spPr>
          <a:xfrm>
            <a:off x="2105453" y="9826094"/>
            <a:ext cx="494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Improved Screening Tools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294A84-309F-1C45-A809-42BD965ECA1A}"/>
              </a:ext>
            </a:extLst>
          </p:cNvPr>
          <p:cNvSpPr/>
          <p:nvPr/>
        </p:nvSpPr>
        <p:spPr>
          <a:xfrm>
            <a:off x="9715295" y="9773258"/>
            <a:ext cx="494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More Accurate Evaluation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645AD9-AADC-4F46-9543-E59CA560C377}"/>
              </a:ext>
            </a:extLst>
          </p:cNvPr>
          <p:cNvSpPr/>
          <p:nvPr/>
        </p:nvSpPr>
        <p:spPr>
          <a:xfrm>
            <a:off x="17152767" y="10103092"/>
            <a:ext cx="494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New Retrofit Objectives &amp; Methods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1C641-B233-CEEC-7CFD-7FE8C2BC7751}"/>
              </a:ext>
            </a:extLst>
          </p:cNvPr>
          <p:cNvSpPr/>
          <p:nvPr/>
        </p:nvSpPr>
        <p:spPr>
          <a:xfrm>
            <a:off x="1069845" y="971087"/>
            <a:ext cx="7078133" cy="5423462"/>
          </a:xfrm>
          <a:prstGeom prst="rect">
            <a:avLst/>
          </a:prstGeom>
          <a:solidFill>
            <a:srgbClr val="00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8B9ABE-9398-8272-BFB2-1894198A7756}"/>
              </a:ext>
            </a:extLst>
          </p:cNvPr>
          <p:cNvSpPr/>
          <p:nvPr/>
        </p:nvSpPr>
        <p:spPr>
          <a:xfrm>
            <a:off x="8588245" y="971087"/>
            <a:ext cx="7078133" cy="5423462"/>
          </a:xfrm>
          <a:prstGeom prst="rect">
            <a:avLst/>
          </a:prstGeom>
          <a:solidFill>
            <a:srgbClr val="00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3A982B-FE06-6085-E8FD-611EB35DD95D}"/>
              </a:ext>
            </a:extLst>
          </p:cNvPr>
          <p:cNvSpPr/>
          <p:nvPr/>
        </p:nvSpPr>
        <p:spPr>
          <a:xfrm>
            <a:off x="16106645" y="971087"/>
            <a:ext cx="7078133" cy="5423462"/>
          </a:xfrm>
          <a:prstGeom prst="rect">
            <a:avLst/>
          </a:prstGeom>
          <a:solidFill>
            <a:srgbClr val="00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694B56-5EB7-39F6-C4AB-F01D3D66F6D0}"/>
              </a:ext>
            </a:extLst>
          </p:cNvPr>
          <p:cNvSpPr/>
          <p:nvPr/>
        </p:nvSpPr>
        <p:spPr>
          <a:xfrm>
            <a:off x="1798320" y="3135489"/>
            <a:ext cx="5704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Meaningful Evaluations Are a Significant Expense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1B74EB-BAB6-865B-BB9D-FFED30278CD7}"/>
              </a:ext>
            </a:extLst>
          </p:cNvPr>
          <p:cNvSpPr/>
          <p:nvPr/>
        </p:nvSpPr>
        <p:spPr>
          <a:xfrm>
            <a:off x="9715295" y="3082653"/>
            <a:ext cx="494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Most Existing Buildings Fail the Evaluations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290981-B832-F4F3-B7E8-FB1D9188F99A}"/>
              </a:ext>
            </a:extLst>
          </p:cNvPr>
          <p:cNvSpPr/>
          <p:nvPr/>
        </p:nvSpPr>
        <p:spPr>
          <a:xfrm>
            <a:off x="16793428" y="3412487"/>
            <a:ext cx="5785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Retrofits Can Be Prohibitively Expensive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41062-00B3-3901-10D8-E3DC718D9335}"/>
              </a:ext>
            </a:extLst>
          </p:cNvPr>
          <p:cNvSpPr txBox="1"/>
          <p:nvPr/>
        </p:nvSpPr>
        <p:spPr>
          <a:xfrm>
            <a:off x="1131358" y="8259"/>
            <a:ext cx="165209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Challenges: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8E7E2-66A9-6F9F-149E-AC7B9D3124F9}"/>
              </a:ext>
            </a:extLst>
          </p:cNvPr>
          <p:cNvSpPr txBox="1"/>
          <p:nvPr/>
        </p:nvSpPr>
        <p:spPr>
          <a:xfrm>
            <a:off x="1069845" y="6734788"/>
            <a:ext cx="165209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Opportunities:</a:t>
            </a:r>
          </a:p>
        </p:txBody>
      </p:sp>
    </p:spTree>
    <p:extLst>
      <p:ext uri="{BB962C8B-B14F-4D97-AF65-F5344CB8AC3E}">
        <p14:creationId xmlns:p14="http://schemas.microsoft.com/office/powerpoint/2010/main" val="24765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  <p:bldP spid="12" grpId="0" animBg="1"/>
      <p:bldP spid="13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371A3-4C37-1F4B-A7DE-DEDC0B55A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EBC15B1E-D6CA-4D44-85E1-54654D6A349E}"/>
              </a:ext>
            </a:extLst>
          </p:cNvPr>
          <p:cNvSpPr txBox="1">
            <a:spLocks/>
          </p:cNvSpPr>
          <p:nvPr/>
        </p:nvSpPr>
        <p:spPr>
          <a:xfrm>
            <a:off x="560484" y="12623799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828434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NATIONAL INSTITUTE OF BUILDING SCIENCES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44CC3-0894-0146-ABE1-AA2D9A816B6D}"/>
              </a:ext>
            </a:extLst>
          </p:cNvPr>
          <p:cNvSpPr/>
          <p:nvPr/>
        </p:nvSpPr>
        <p:spPr>
          <a:xfrm>
            <a:off x="-160020" y="-182880"/>
            <a:ext cx="24757380" cy="12230100"/>
          </a:xfrm>
          <a:prstGeom prst="rect">
            <a:avLst/>
          </a:prstGeom>
          <a:solidFill>
            <a:srgbClr val="00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582E6-1457-D248-A994-2FC1D5B06D4B}"/>
              </a:ext>
            </a:extLst>
          </p:cNvPr>
          <p:cNvSpPr txBox="1"/>
          <p:nvPr/>
        </p:nvSpPr>
        <p:spPr>
          <a:xfrm>
            <a:off x="1143000" y="5196011"/>
            <a:ext cx="1025996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Discussions</a:t>
            </a:r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86A2D2D1-6185-824F-83F7-67A773EB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5987" y="-291615"/>
            <a:ext cx="11622676" cy="12338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18B12E-CCB5-7720-A761-478D2430CD90}"/>
              </a:ext>
            </a:extLst>
          </p:cNvPr>
          <p:cNvSpPr txBox="1"/>
          <p:nvPr/>
        </p:nvSpPr>
        <p:spPr>
          <a:xfrm>
            <a:off x="524972" y="12337187"/>
            <a:ext cx="82274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Robert Pekelnicky, SE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Senior Principal, Degenkolb Engineers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CD0DDC-2E9F-401B-3732-2556D3414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950" y="12449115"/>
            <a:ext cx="3288000" cy="730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4E314D-847E-15B5-046C-0EC854FCA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587" y="12370746"/>
            <a:ext cx="4295932" cy="8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FBE5752A-8A2E-AA47-8EE1-99F94A9D3BDE}"/>
              </a:ext>
            </a:extLst>
          </p:cNvPr>
          <p:cNvSpPr txBox="1"/>
          <p:nvPr/>
        </p:nvSpPr>
        <p:spPr>
          <a:xfrm>
            <a:off x="1814375" y="5941884"/>
            <a:ext cx="5809965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 Existing Building Challenge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603D94-D04F-5042-B2F6-F8F11DB1249D}"/>
              </a:ext>
            </a:extLst>
          </p:cNvPr>
          <p:cNvGrpSpPr/>
          <p:nvPr/>
        </p:nvGrpSpPr>
        <p:grpSpPr>
          <a:xfrm>
            <a:off x="19286258" y="1395601"/>
            <a:ext cx="3277016" cy="1971067"/>
            <a:chOff x="19286258" y="1154627"/>
            <a:chExt cx="3277016" cy="197106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7EF6A4-668F-5643-A34A-7F6FE2027D95}"/>
                </a:ext>
              </a:extLst>
            </p:cNvPr>
            <p:cNvSpPr/>
            <p:nvPr/>
          </p:nvSpPr>
          <p:spPr>
            <a:xfrm>
              <a:off x="19286258" y="2479363"/>
              <a:ext cx="3277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Title One</a:t>
              </a:r>
            </a:p>
          </p:txBody>
        </p:sp>
        <p:sp>
          <p:nvSpPr>
            <p:cNvPr id="57" name="Shape 2944">
              <a:extLst>
                <a:ext uri="{FF2B5EF4-FFF2-40B4-BE49-F238E27FC236}">
                  <a16:creationId xmlns:a16="http://schemas.microsoft.com/office/drawing/2014/main" id="{6B320A71-74BF-0941-95FD-E2BDEDABBEDA}"/>
                </a:ext>
              </a:extLst>
            </p:cNvPr>
            <p:cNvSpPr/>
            <p:nvPr/>
          </p:nvSpPr>
          <p:spPr>
            <a:xfrm>
              <a:off x="20432481" y="1154627"/>
              <a:ext cx="973374" cy="97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ctr"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latin typeface="Montserrat" pitchFamily="2" charset="77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0C24F8-A190-E344-86AA-E0FAC0264292}"/>
              </a:ext>
            </a:extLst>
          </p:cNvPr>
          <p:cNvGrpSpPr/>
          <p:nvPr/>
        </p:nvGrpSpPr>
        <p:grpSpPr>
          <a:xfrm>
            <a:off x="19286258" y="5941884"/>
            <a:ext cx="3277016" cy="1832232"/>
            <a:chOff x="19286258" y="5794742"/>
            <a:chExt cx="3277016" cy="18322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2F2DEC-793F-C548-B2CE-7D64295D3D25}"/>
                </a:ext>
              </a:extLst>
            </p:cNvPr>
            <p:cNvSpPr/>
            <p:nvPr/>
          </p:nvSpPr>
          <p:spPr>
            <a:xfrm>
              <a:off x="19286258" y="6980643"/>
              <a:ext cx="3277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Title One</a:t>
              </a:r>
            </a:p>
          </p:txBody>
        </p:sp>
        <p:sp>
          <p:nvSpPr>
            <p:cNvPr id="58" name="Shape 2617">
              <a:extLst>
                <a:ext uri="{FF2B5EF4-FFF2-40B4-BE49-F238E27FC236}">
                  <a16:creationId xmlns:a16="http://schemas.microsoft.com/office/drawing/2014/main" id="{75AD00FB-8BF1-0648-8FBE-C8F8B9DF5423}"/>
                </a:ext>
              </a:extLst>
            </p:cNvPr>
            <p:cNvSpPr/>
            <p:nvPr/>
          </p:nvSpPr>
          <p:spPr>
            <a:xfrm>
              <a:off x="20368802" y="5794742"/>
              <a:ext cx="1100731" cy="90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ctr"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latin typeface="Montserrat" pitchFamily="2" charset="77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863A33-96DF-8E4B-B168-6829A85386E4}"/>
              </a:ext>
            </a:extLst>
          </p:cNvPr>
          <p:cNvGrpSpPr/>
          <p:nvPr/>
        </p:nvGrpSpPr>
        <p:grpSpPr>
          <a:xfrm>
            <a:off x="19286258" y="10412014"/>
            <a:ext cx="3277016" cy="1908385"/>
            <a:chOff x="19317603" y="10325949"/>
            <a:chExt cx="3277016" cy="19083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87BEFB4-8B70-144B-80C3-FC589A4BAC79}"/>
                </a:ext>
              </a:extLst>
            </p:cNvPr>
            <p:cNvSpPr/>
            <p:nvPr/>
          </p:nvSpPr>
          <p:spPr>
            <a:xfrm>
              <a:off x="19317603" y="11588003"/>
              <a:ext cx="3277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Title Three</a:t>
              </a:r>
            </a:p>
          </p:txBody>
        </p:sp>
        <p:sp>
          <p:nvSpPr>
            <p:cNvPr id="59" name="Shape 2643">
              <a:extLst>
                <a:ext uri="{FF2B5EF4-FFF2-40B4-BE49-F238E27FC236}">
                  <a16:creationId xmlns:a16="http://schemas.microsoft.com/office/drawing/2014/main" id="{2D08514F-AE6E-A54D-9189-88E10CDE3861}"/>
                </a:ext>
              </a:extLst>
            </p:cNvPr>
            <p:cNvSpPr/>
            <p:nvPr/>
          </p:nvSpPr>
          <p:spPr>
            <a:xfrm>
              <a:off x="20659032" y="10325949"/>
              <a:ext cx="521798" cy="95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00" y="1473"/>
                  </a:moveTo>
                  <a:lnTo>
                    <a:pt x="9900" y="1473"/>
                  </a:lnTo>
                  <a:cubicBezTo>
                    <a:pt x="9403" y="1473"/>
                    <a:pt x="9000" y="1692"/>
                    <a:pt x="9000" y="1964"/>
                  </a:cubicBezTo>
                  <a:cubicBezTo>
                    <a:pt x="9000" y="2235"/>
                    <a:pt x="9403" y="2455"/>
                    <a:pt x="9900" y="2455"/>
                  </a:cubicBezTo>
                  <a:lnTo>
                    <a:pt x="11700" y="2455"/>
                  </a:lnTo>
                  <a:cubicBezTo>
                    <a:pt x="12197" y="2455"/>
                    <a:pt x="12600" y="2235"/>
                    <a:pt x="12600" y="1964"/>
                  </a:cubicBezTo>
                  <a:cubicBezTo>
                    <a:pt x="12600" y="1692"/>
                    <a:pt x="12197" y="1473"/>
                    <a:pt x="11700" y="1473"/>
                  </a:cubicBezTo>
                  <a:moveTo>
                    <a:pt x="19800" y="2945"/>
                  </a:moveTo>
                  <a:lnTo>
                    <a:pt x="1800" y="2945"/>
                  </a:lnTo>
                  <a:lnTo>
                    <a:pt x="1800" y="1964"/>
                  </a:lnTo>
                  <a:cubicBezTo>
                    <a:pt x="1800" y="1422"/>
                    <a:pt x="2605" y="982"/>
                    <a:pt x="3600" y="982"/>
                  </a:cubicBezTo>
                  <a:lnTo>
                    <a:pt x="18000" y="982"/>
                  </a:lnTo>
                  <a:cubicBezTo>
                    <a:pt x="18993" y="982"/>
                    <a:pt x="19800" y="1422"/>
                    <a:pt x="19800" y="1964"/>
                  </a:cubicBezTo>
                  <a:cubicBezTo>
                    <a:pt x="19800" y="1964"/>
                    <a:pt x="19800" y="2945"/>
                    <a:pt x="19800" y="2945"/>
                  </a:cubicBezTo>
                  <a:close/>
                  <a:moveTo>
                    <a:pt x="19800" y="17673"/>
                  </a:moveTo>
                  <a:lnTo>
                    <a:pt x="1800" y="17673"/>
                  </a:lnTo>
                  <a:lnTo>
                    <a:pt x="1800" y="3927"/>
                  </a:lnTo>
                  <a:lnTo>
                    <a:pt x="19800" y="3927"/>
                  </a:lnTo>
                  <a:cubicBezTo>
                    <a:pt x="19800" y="3927"/>
                    <a:pt x="19800" y="17673"/>
                    <a:pt x="19800" y="17673"/>
                  </a:cubicBezTo>
                  <a:close/>
                  <a:moveTo>
                    <a:pt x="19800" y="19636"/>
                  </a:moveTo>
                  <a:cubicBezTo>
                    <a:pt x="19800" y="20179"/>
                    <a:pt x="18993" y="20618"/>
                    <a:pt x="18000" y="20618"/>
                  </a:cubicBezTo>
                  <a:lnTo>
                    <a:pt x="3600" y="20618"/>
                  </a:lnTo>
                  <a:cubicBezTo>
                    <a:pt x="2605" y="20618"/>
                    <a:pt x="1800" y="20179"/>
                    <a:pt x="1800" y="19636"/>
                  </a:cubicBezTo>
                  <a:lnTo>
                    <a:pt x="1800" y="18655"/>
                  </a:lnTo>
                  <a:lnTo>
                    <a:pt x="19800" y="18655"/>
                  </a:lnTo>
                  <a:cubicBezTo>
                    <a:pt x="19800" y="18655"/>
                    <a:pt x="19800" y="19636"/>
                    <a:pt x="19800" y="19636"/>
                  </a:cubicBezTo>
                  <a:close/>
                  <a:moveTo>
                    <a:pt x="18000" y="0"/>
                  </a:moveTo>
                  <a:lnTo>
                    <a:pt x="3600" y="0"/>
                  </a:lnTo>
                  <a:cubicBezTo>
                    <a:pt x="1612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19988" y="0"/>
                    <a:pt x="18000" y="0"/>
                  </a:cubicBezTo>
                  <a:moveTo>
                    <a:pt x="10800" y="20127"/>
                  </a:moveTo>
                  <a:cubicBezTo>
                    <a:pt x="11297" y="20127"/>
                    <a:pt x="11700" y="19908"/>
                    <a:pt x="11700" y="19636"/>
                  </a:cubicBezTo>
                  <a:cubicBezTo>
                    <a:pt x="11700" y="19366"/>
                    <a:pt x="11297" y="19145"/>
                    <a:pt x="10800" y="19145"/>
                  </a:cubicBezTo>
                  <a:cubicBezTo>
                    <a:pt x="10303" y="19145"/>
                    <a:pt x="9900" y="19366"/>
                    <a:pt x="9900" y="19636"/>
                  </a:cubicBezTo>
                  <a:cubicBezTo>
                    <a:pt x="9900" y="19908"/>
                    <a:pt x="10303" y="20127"/>
                    <a:pt x="10800" y="201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/>
            </a:p>
          </p:txBody>
        </p:sp>
      </p:grp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04FD4B84-52D9-2840-AFCF-2CE02758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dirty="0"/>
              <a:t>NATIONAL INSTITUTE OF BUILDING SCIENCES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C2E00F0B-3EBB-BC4F-8D60-C83F8C30B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68133" y="12628878"/>
            <a:ext cx="5484971" cy="730250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6430A07-5EC0-2EBC-C4E3-173057C6D4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" t="-7468" r="-2" b="-15844"/>
          <a:stretch/>
        </p:blipFill>
        <p:spPr>
          <a:xfrm>
            <a:off x="7624340" y="-1"/>
            <a:ext cx="16753310" cy="13716001"/>
          </a:xfrm>
          <a:solidFill>
            <a:schemeClr val="bg1"/>
          </a:solidFill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1BEBD10-70D2-C642-B8E4-FCA54F8B4310}"/>
              </a:ext>
            </a:extLst>
          </p:cNvPr>
          <p:cNvSpPr txBox="1">
            <a:spLocks/>
          </p:cNvSpPr>
          <p:nvPr/>
        </p:nvSpPr>
        <p:spPr>
          <a:xfrm>
            <a:off x="18688617" y="745365"/>
            <a:ext cx="5091392" cy="730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828434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AP/Wally Fong</a:t>
            </a:r>
          </a:p>
        </p:txBody>
      </p:sp>
    </p:spTree>
    <p:extLst>
      <p:ext uri="{BB962C8B-B14F-4D97-AF65-F5344CB8AC3E}">
        <p14:creationId xmlns:p14="http://schemas.microsoft.com/office/powerpoint/2010/main" val="719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FBE5752A-8A2E-AA47-8EE1-99F94A9D3BDE}"/>
              </a:ext>
            </a:extLst>
          </p:cNvPr>
          <p:cNvSpPr txBox="1"/>
          <p:nvPr/>
        </p:nvSpPr>
        <p:spPr>
          <a:xfrm>
            <a:off x="926072" y="2987229"/>
            <a:ext cx="6709940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Earthquakes, floods, hurricanes, and tornadoes,  demonstrate that code-conforming buildings can be inadequate.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603D94-D04F-5042-B2F6-F8F11DB1249D}"/>
              </a:ext>
            </a:extLst>
          </p:cNvPr>
          <p:cNvGrpSpPr/>
          <p:nvPr/>
        </p:nvGrpSpPr>
        <p:grpSpPr>
          <a:xfrm>
            <a:off x="19286258" y="1395601"/>
            <a:ext cx="3277016" cy="1971067"/>
            <a:chOff x="19286258" y="1154627"/>
            <a:chExt cx="3277016" cy="197106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7EF6A4-668F-5643-A34A-7F6FE2027D95}"/>
                </a:ext>
              </a:extLst>
            </p:cNvPr>
            <p:cNvSpPr/>
            <p:nvPr/>
          </p:nvSpPr>
          <p:spPr>
            <a:xfrm>
              <a:off x="19286258" y="2479363"/>
              <a:ext cx="3277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Title One</a:t>
              </a:r>
            </a:p>
          </p:txBody>
        </p:sp>
        <p:sp>
          <p:nvSpPr>
            <p:cNvPr id="57" name="Shape 2944">
              <a:extLst>
                <a:ext uri="{FF2B5EF4-FFF2-40B4-BE49-F238E27FC236}">
                  <a16:creationId xmlns:a16="http://schemas.microsoft.com/office/drawing/2014/main" id="{6B320A71-74BF-0941-95FD-E2BDEDABBEDA}"/>
                </a:ext>
              </a:extLst>
            </p:cNvPr>
            <p:cNvSpPr/>
            <p:nvPr/>
          </p:nvSpPr>
          <p:spPr>
            <a:xfrm>
              <a:off x="20432481" y="1154627"/>
              <a:ext cx="973374" cy="97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ctr"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latin typeface="Montserrat" pitchFamily="2" charset="77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0C24F8-A190-E344-86AA-E0FAC0264292}"/>
              </a:ext>
            </a:extLst>
          </p:cNvPr>
          <p:cNvGrpSpPr/>
          <p:nvPr/>
        </p:nvGrpSpPr>
        <p:grpSpPr>
          <a:xfrm>
            <a:off x="19286258" y="5941884"/>
            <a:ext cx="3277016" cy="1832232"/>
            <a:chOff x="19286258" y="5794742"/>
            <a:chExt cx="3277016" cy="18322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2F2DEC-793F-C548-B2CE-7D64295D3D25}"/>
                </a:ext>
              </a:extLst>
            </p:cNvPr>
            <p:cNvSpPr/>
            <p:nvPr/>
          </p:nvSpPr>
          <p:spPr>
            <a:xfrm>
              <a:off x="19286258" y="6980643"/>
              <a:ext cx="3277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Title One</a:t>
              </a:r>
            </a:p>
          </p:txBody>
        </p:sp>
        <p:sp>
          <p:nvSpPr>
            <p:cNvPr id="58" name="Shape 2617">
              <a:extLst>
                <a:ext uri="{FF2B5EF4-FFF2-40B4-BE49-F238E27FC236}">
                  <a16:creationId xmlns:a16="http://schemas.microsoft.com/office/drawing/2014/main" id="{75AD00FB-8BF1-0648-8FBE-C8F8B9DF5423}"/>
                </a:ext>
              </a:extLst>
            </p:cNvPr>
            <p:cNvSpPr/>
            <p:nvPr/>
          </p:nvSpPr>
          <p:spPr>
            <a:xfrm>
              <a:off x="20368802" y="5794742"/>
              <a:ext cx="1100731" cy="90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ctr"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latin typeface="Montserrat" pitchFamily="2" charset="77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863A33-96DF-8E4B-B168-6829A85386E4}"/>
              </a:ext>
            </a:extLst>
          </p:cNvPr>
          <p:cNvGrpSpPr/>
          <p:nvPr/>
        </p:nvGrpSpPr>
        <p:grpSpPr>
          <a:xfrm>
            <a:off x="19286258" y="10412014"/>
            <a:ext cx="3277016" cy="1908385"/>
            <a:chOff x="19317603" y="10325949"/>
            <a:chExt cx="3277016" cy="19083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87BEFB4-8B70-144B-80C3-FC589A4BAC79}"/>
                </a:ext>
              </a:extLst>
            </p:cNvPr>
            <p:cNvSpPr/>
            <p:nvPr/>
          </p:nvSpPr>
          <p:spPr>
            <a:xfrm>
              <a:off x="19317603" y="11588003"/>
              <a:ext cx="3277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Title Three</a:t>
              </a:r>
            </a:p>
          </p:txBody>
        </p:sp>
        <p:sp>
          <p:nvSpPr>
            <p:cNvPr id="59" name="Shape 2643">
              <a:extLst>
                <a:ext uri="{FF2B5EF4-FFF2-40B4-BE49-F238E27FC236}">
                  <a16:creationId xmlns:a16="http://schemas.microsoft.com/office/drawing/2014/main" id="{2D08514F-AE6E-A54D-9189-88E10CDE3861}"/>
                </a:ext>
              </a:extLst>
            </p:cNvPr>
            <p:cNvSpPr/>
            <p:nvPr/>
          </p:nvSpPr>
          <p:spPr>
            <a:xfrm>
              <a:off x="20659032" y="10325949"/>
              <a:ext cx="521798" cy="95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00" y="1473"/>
                  </a:moveTo>
                  <a:lnTo>
                    <a:pt x="9900" y="1473"/>
                  </a:lnTo>
                  <a:cubicBezTo>
                    <a:pt x="9403" y="1473"/>
                    <a:pt x="9000" y="1692"/>
                    <a:pt x="9000" y="1964"/>
                  </a:cubicBezTo>
                  <a:cubicBezTo>
                    <a:pt x="9000" y="2235"/>
                    <a:pt x="9403" y="2455"/>
                    <a:pt x="9900" y="2455"/>
                  </a:cubicBezTo>
                  <a:lnTo>
                    <a:pt x="11700" y="2455"/>
                  </a:lnTo>
                  <a:cubicBezTo>
                    <a:pt x="12197" y="2455"/>
                    <a:pt x="12600" y="2235"/>
                    <a:pt x="12600" y="1964"/>
                  </a:cubicBezTo>
                  <a:cubicBezTo>
                    <a:pt x="12600" y="1692"/>
                    <a:pt x="12197" y="1473"/>
                    <a:pt x="11700" y="1473"/>
                  </a:cubicBezTo>
                  <a:moveTo>
                    <a:pt x="19800" y="2945"/>
                  </a:moveTo>
                  <a:lnTo>
                    <a:pt x="1800" y="2945"/>
                  </a:lnTo>
                  <a:lnTo>
                    <a:pt x="1800" y="1964"/>
                  </a:lnTo>
                  <a:cubicBezTo>
                    <a:pt x="1800" y="1422"/>
                    <a:pt x="2605" y="982"/>
                    <a:pt x="3600" y="982"/>
                  </a:cubicBezTo>
                  <a:lnTo>
                    <a:pt x="18000" y="982"/>
                  </a:lnTo>
                  <a:cubicBezTo>
                    <a:pt x="18993" y="982"/>
                    <a:pt x="19800" y="1422"/>
                    <a:pt x="19800" y="1964"/>
                  </a:cubicBezTo>
                  <a:cubicBezTo>
                    <a:pt x="19800" y="1964"/>
                    <a:pt x="19800" y="2945"/>
                    <a:pt x="19800" y="2945"/>
                  </a:cubicBezTo>
                  <a:close/>
                  <a:moveTo>
                    <a:pt x="19800" y="17673"/>
                  </a:moveTo>
                  <a:lnTo>
                    <a:pt x="1800" y="17673"/>
                  </a:lnTo>
                  <a:lnTo>
                    <a:pt x="1800" y="3927"/>
                  </a:lnTo>
                  <a:lnTo>
                    <a:pt x="19800" y="3927"/>
                  </a:lnTo>
                  <a:cubicBezTo>
                    <a:pt x="19800" y="3927"/>
                    <a:pt x="19800" y="17673"/>
                    <a:pt x="19800" y="17673"/>
                  </a:cubicBezTo>
                  <a:close/>
                  <a:moveTo>
                    <a:pt x="19800" y="19636"/>
                  </a:moveTo>
                  <a:cubicBezTo>
                    <a:pt x="19800" y="20179"/>
                    <a:pt x="18993" y="20618"/>
                    <a:pt x="18000" y="20618"/>
                  </a:cubicBezTo>
                  <a:lnTo>
                    <a:pt x="3600" y="20618"/>
                  </a:lnTo>
                  <a:cubicBezTo>
                    <a:pt x="2605" y="20618"/>
                    <a:pt x="1800" y="20179"/>
                    <a:pt x="1800" y="19636"/>
                  </a:cubicBezTo>
                  <a:lnTo>
                    <a:pt x="1800" y="18655"/>
                  </a:lnTo>
                  <a:lnTo>
                    <a:pt x="19800" y="18655"/>
                  </a:lnTo>
                  <a:cubicBezTo>
                    <a:pt x="19800" y="18655"/>
                    <a:pt x="19800" y="19636"/>
                    <a:pt x="19800" y="19636"/>
                  </a:cubicBezTo>
                  <a:close/>
                  <a:moveTo>
                    <a:pt x="18000" y="0"/>
                  </a:moveTo>
                  <a:lnTo>
                    <a:pt x="3600" y="0"/>
                  </a:lnTo>
                  <a:cubicBezTo>
                    <a:pt x="1612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19988" y="0"/>
                    <a:pt x="18000" y="0"/>
                  </a:cubicBezTo>
                  <a:moveTo>
                    <a:pt x="10800" y="20127"/>
                  </a:moveTo>
                  <a:cubicBezTo>
                    <a:pt x="11297" y="20127"/>
                    <a:pt x="11700" y="19908"/>
                    <a:pt x="11700" y="19636"/>
                  </a:cubicBezTo>
                  <a:cubicBezTo>
                    <a:pt x="11700" y="19366"/>
                    <a:pt x="11297" y="19145"/>
                    <a:pt x="10800" y="19145"/>
                  </a:cubicBezTo>
                  <a:cubicBezTo>
                    <a:pt x="10303" y="19145"/>
                    <a:pt x="9900" y="19366"/>
                    <a:pt x="9900" y="19636"/>
                  </a:cubicBezTo>
                  <a:cubicBezTo>
                    <a:pt x="9900" y="19908"/>
                    <a:pt x="10303" y="20127"/>
                    <a:pt x="10800" y="201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/>
            </a:p>
          </p:txBody>
        </p:sp>
      </p:grp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04FD4B84-52D9-2840-AFCF-2CE02758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dirty="0"/>
              <a:t>NATIONAL INSTITUTE OF BUILDING SCIENCES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C2E00F0B-3EBB-BC4F-8D60-C83F8C30B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68133" y="12628878"/>
            <a:ext cx="5484971" cy="730250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2A2E556-DF95-6A3D-6F78-1753AE5CDF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5861" r="29933" b="5663"/>
          <a:stretch/>
        </p:blipFill>
        <p:spPr>
          <a:xfrm>
            <a:off x="9450388" y="0"/>
            <a:ext cx="14927262" cy="1371600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0EE3FE2-0C48-F952-D18A-CA33A12A8C87}"/>
              </a:ext>
            </a:extLst>
          </p:cNvPr>
          <p:cNvSpPr txBox="1">
            <a:spLocks/>
          </p:cNvSpPr>
          <p:nvPr/>
        </p:nvSpPr>
        <p:spPr>
          <a:xfrm>
            <a:off x="14535191" y="13017013"/>
            <a:ext cx="9502133" cy="730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828434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 Figures courtesy of Degenkolb Engineers</a:t>
            </a:r>
          </a:p>
        </p:txBody>
      </p:sp>
    </p:spTree>
    <p:extLst>
      <p:ext uri="{BB962C8B-B14F-4D97-AF65-F5344CB8AC3E}">
        <p14:creationId xmlns:p14="http://schemas.microsoft.com/office/powerpoint/2010/main" val="10695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964" y="2277536"/>
            <a:ext cx="21025723" cy="928732"/>
          </a:xfrm>
        </p:spPr>
        <p:txBody>
          <a:bodyPr/>
          <a:lstStyle/>
          <a:p>
            <a:r>
              <a:rPr lang="en-US" dirty="0"/>
              <a:t>Pyne Gould Building – Christchurch, NZ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452" y="117498"/>
            <a:ext cx="22251044" cy="2061529"/>
          </a:xfrm>
        </p:spPr>
        <p:txBody>
          <a:bodyPr/>
          <a:lstStyle/>
          <a:p>
            <a:r>
              <a:rPr lang="en-US" dirty="0"/>
              <a:t>Where to draw the line for safety?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622" y="3741913"/>
            <a:ext cx="8791086" cy="69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Ken\Documents\UBC\EQ Recon\Christchurch NZ\photos orgainzed by buildings\Pyne Gould\PGC Building\IMG_2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802" y="3741912"/>
            <a:ext cx="9350328" cy="70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6436" y="10754658"/>
            <a:ext cx="5375156" cy="156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99" dirty="0">
                <a:solidFill>
                  <a:schemeClr val="tx2"/>
                </a:solidFill>
              </a:rPr>
              <a:t>September 2010</a:t>
            </a:r>
          </a:p>
          <a:p>
            <a:pPr algn="ctr"/>
            <a:r>
              <a:rPr lang="en-US" sz="4799" dirty="0">
                <a:solidFill>
                  <a:schemeClr val="tx2"/>
                </a:solidFill>
              </a:rPr>
              <a:t>Approx. 500-yr EQ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83240" y="10754658"/>
            <a:ext cx="5375156" cy="156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99" dirty="0">
                <a:solidFill>
                  <a:schemeClr val="tx2"/>
                </a:solidFill>
              </a:rPr>
              <a:t>February 2011</a:t>
            </a:r>
          </a:p>
          <a:p>
            <a:pPr algn="ctr"/>
            <a:r>
              <a:rPr lang="en-US" sz="4799" dirty="0">
                <a:solidFill>
                  <a:schemeClr val="tx2"/>
                </a:solidFill>
              </a:rPr>
              <a:t>Approx. 2,000-yr EQ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12944861"/>
            <a:ext cx="9502133" cy="730060"/>
          </a:xfrm>
        </p:spPr>
        <p:txBody>
          <a:bodyPr/>
          <a:lstStyle/>
          <a:p>
            <a:r>
              <a:rPr lang="en-US" dirty="0"/>
              <a:t> Figures courtesy of Ken Elwood</a:t>
            </a:r>
          </a:p>
        </p:txBody>
      </p:sp>
    </p:spTree>
    <p:extLst>
      <p:ext uri="{BB962C8B-B14F-4D97-AF65-F5344CB8AC3E}">
        <p14:creationId xmlns:p14="http://schemas.microsoft.com/office/powerpoint/2010/main" val="38955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7FF5224-88E0-F228-31D9-645D9C3C37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29268" t="986" r="-30254"/>
          <a:stretch/>
        </p:blipFill>
        <p:spPr>
          <a:xfrm>
            <a:off x="9449911" y="-1"/>
            <a:ext cx="14927739" cy="137160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5EE9F-8928-1B28-531C-82673C9B5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CEE47-E3FD-C504-5C6E-6C20C0AC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CDEEA-57E0-AD47-7305-475827382F0A}"/>
              </a:ext>
            </a:extLst>
          </p:cNvPr>
          <p:cNvSpPr txBox="1"/>
          <p:nvPr/>
        </p:nvSpPr>
        <p:spPr>
          <a:xfrm>
            <a:off x="1814375" y="4734340"/>
            <a:ext cx="7329625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Research identifies ways to change building codes and standards to enhance resilience. </a:t>
            </a:r>
          </a:p>
        </p:txBody>
      </p:sp>
    </p:spTree>
    <p:extLst>
      <p:ext uri="{BB962C8B-B14F-4D97-AF65-F5344CB8AC3E}">
        <p14:creationId xmlns:p14="http://schemas.microsoft.com/office/powerpoint/2010/main" val="41382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F1629F-E7EA-C832-816D-D2FD1F4FA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NATIONAL INSTITUTE OF BUILDING SCIENCES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F6C61-12B2-CC96-6983-4FF91DC08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41D699-0EF0-FE3C-7DED-30BE1A2A6C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3407" y="496056"/>
            <a:ext cx="22122884" cy="840230"/>
          </a:xfr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828434"/>
            <a:r>
              <a:rPr lang="en-US" sz="5400" b="1" dirty="0">
                <a:solidFill>
                  <a:schemeClr val="tx2"/>
                </a:solidFill>
                <a:ea typeface="Roboto" panose="02000000000000000000" pitchFamily="2" charset="0"/>
              </a:rPr>
              <a:t>Our Understanding of Hazards Change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379FBC8-F3C2-3B01-7125-B84DAB93C4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7292" t="-3857" r="-7328"/>
          <a:stretch/>
        </p:blipFill>
        <p:spPr>
          <a:xfrm>
            <a:off x="0" y="1646421"/>
            <a:ext cx="24377650" cy="109773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000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FBE5752A-8A2E-AA47-8EE1-99F94A9D3BDE}"/>
              </a:ext>
            </a:extLst>
          </p:cNvPr>
          <p:cNvSpPr txBox="1"/>
          <p:nvPr/>
        </p:nvSpPr>
        <p:spPr>
          <a:xfrm>
            <a:off x="1814374" y="4684071"/>
            <a:ext cx="784778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The Building Code Does not Require Retroactive Mitigation of Seismic Deficiencies*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603D94-D04F-5042-B2F6-F8F11DB1249D}"/>
              </a:ext>
            </a:extLst>
          </p:cNvPr>
          <p:cNvGrpSpPr/>
          <p:nvPr/>
        </p:nvGrpSpPr>
        <p:grpSpPr>
          <a:xfrm>
            <a:off x="19286258" y="1395601"/>
            <a:ext cx="3277016" cy="1971067"/>
            <a:chOff x="19286258" y="1154627"/>
            <a:chExt cx="3277016" cy="197106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7EF6A4-668F-5643-A34A-7F6FE2027D95}"/>
                </a:ext>
              </a:extLst>
            </p:cNvPr>
            <p:cNvSpPr/>
            <p:nvPr/>
          </p:nvSpPr>
          <p:spPr>
            <a:xfrm>
              <a:off x="19286258" y="2479363"/>
              <a:ext cx="3277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Title One</a:t>
              </a:r>
            </a:p>
          </p:txBody>
        </p:sp>
        <p:sp>
          <p:nvSpPr>
            <p:cNvPr id="57" name="Shape 2944">
              <a:extLst>
                <a:ext uri="{FF2B5EF4-FFF2-40B4-BE49-F238E27FC236}">
                  <a16:creationId xmlns:a16="http://schemas.microsoft.com/office/drawing/2014/main" id="{6B320A71-74BF-0941-95FD-E2BDEDABBEDA}"/>
                </a:ext>
              </a:extLst>
            </p:cNvPr>
            <p:cNvSpPr/>
            <p:nvPr/>
          </p:nvSpPr>
          <p:spPr>
            <a:xfrm>
              <a:off x="20432481" y="1154627"/>
              <a:ext cx="973374" cy="97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ctr"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latin typeface="Montserrat" pitchFamily="2" charset="77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0C24F8-A190-E344-86AA-E0FAC0264292}"/>
              </a:ext>
            </a:extLst>
          </p:cNvPr>
          <p:cNvGrpSpPr/>
          <p:nvPr/>
        </p:nvGrpSpPr>
        <p:grpSpPr>
          <a:xfrm>
            <a:off x="19286258" y="5941884"/>
            <a:ext cx="3277016" cy="1832232"/>
            <a:chOff x="19286258" y="5794742"/>
            <a:chExt cx="3277016" cy="18322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2F2DEC-793F-C548-B2CE-7D64295D3D25}"/>
                </a:ext>
              </a:extLst>
            </p:cNvPr>
            <p:cNvSpPr/>
            <p:nvPr/>
          </p:nvSpPr>
          <p:spPr>
            <a:xfrm>
              <a:off x="19286258" y="6980643"/>
              <a:ext cx="3277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Title One</a:t>
              </a:r>
            </a:p>
          </p:txBody>
        </p:sp>
        <p:sp>
          <p:nvSpPr>
            <p:cNvPr id="58" name="Shape 2617">
              <a:extLst>
                <a:ext uri="{FF2B5EF4-FFF2-40B4-BE49-F238E27FC236}">
                  <a16:creationId xmlns:a16="http://schemas.microsoft.com/office/drawing/2014/main" id="{75AD00FB-8BF1-0648-8FBE-C8F8B9DF5423}"/>
                </a:ext>
              </a:extLst>
            </p:cNvPr>
            <p:cNvSpPr/>
            <p:nvPr/>
          </p:nvSpPr>
          <p:spPr>
            <a:xfrm>
              <a:off x="20368802" y="5794742"/>
              <a:ext cx="1100731" cy="90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algn="ctr"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latin typeface="Montserrat" pitchFamily="2" charset="77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863A33-96DF-8E4B-B168-6829A85386E4}"/>
              </a:ext>
            </a:extLst>
          </p:cNvPr>
          <p:cNvGrpSpPr/>
          <p:nvPr/>
        </p:nvGrpSpPr>
        <p:grpSpPr>
          <a:xfrm>
            <a:off x="19286258" y="10412014"/>
            <a:ext cx="3277016" cy="1908385"/>
            <a:chOff x="19317603" y="10325949"/>
            <a:chExt cx="3277016" cy="190838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87BEFB4-8B70-144B-80C3-FC589A4BAC79}"/>
                </a:ext>
              </a:extLst>
            </p:cNvPr>
            <p:cNvSpPr/>
            <p:nvPr/>
          </p:nvSpPr>
          <p:spPr>
            <a:xfrm>
              <a:off x="19317603" y="11588003"/>
              <a:ext cx="3277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Lato Light" panose="020F0502020204030203" pitchFamily="34" charset="0"/>
                </a:rPr>
                <a:t>Title Three</a:t>
              </a:r>
            </a:p>
          </p:txBody>
        </p:sp>
        <p:sp>
          <p:nvSpPr>
            <p:cNvPr id="59" name="Shape 2643">
              <a:extLst>
                <a:ext uri="{FF2B5EF4-FFF2-40B4-BE49-F238E27FC236}">
                  <a16:creationId xmlns:a16="http://schemas.microsoft.com/office/drawing/2014/main" id="{2D08514F-AE6E-A54D-9189-88E10CDE3861}"/>
                </a:ext>
              </a:extLst>
            </p:cNvPr>
            <p:cNvSpPr/>
            <p:nvPr/>
          </p:nvSpPr>
          <p:spPr>
            <a:xfrm>
              <a:off x="20659032" y="10325949"/>
              <a:ext cx="521798" cy="95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00" y="1473"/>
                  </a:moveTo>
                  <a:lnTo>
                    <a:pt x="9900" y="1473"/>
                  </a:lnTo>
                  <a:cubicBezTo>
                    <a:pt x="9403" y="1473"/>
                    <a:pt x="9000" y="1692"/>
                    <a:pt x="9000" y="1964"/>
                  </a:cubicBezTo>
                  <a:cubicBezTo>
                    <a:pt x="9000" y="2235"/>
                    <a:pt x="9403" y="2455"/>
                    <a:pt x="9900" y="2455"/>
                  </a:cubicBezTo>
                  <a:lnTo>
                    <a:pt x="11700" y="2455"/>
                  </a:lnTo>
                  <a:cubicBezTo>
                    <a:pt x="12197" y="2455"/>
                    <a:pt x="12600" y="2235"/>
                    <a:pt x="12600" y="1964"/>
                  </a:cubicBezTo>
                  <a:cubicBezTo>
                    <a:pt x="12600" y="1692"/>
                    <a:pt x="12197" y="1473"/>
                    <a:pt x="11700" y="1473"/>
                  </a:cubicBezTo>
                  <a:moveTo>
                    <a:pt x="19800" y="2945"/>
                  </a:moveTo>
                  <a:lnTo>
                    <a:pt x="1800" y="2945"/>
                  </a:lnTo>
                  <a:lnTo>
                    <a:pt x="1800" y="1964"/>
                  </a:lnTo>
                  <a:cubicBezTo>
                    <a:pt x="1800" y="1422"/>
                    <a:pt x="2605" y="982"/>
                    <a:pt x="3600" y="982"/>
                  </a:cubicBezTo>
                  <a:lnTo>
                    <a:pt x="18000" y="982"/>
                  </a:lnTo>
                  <a:cubicBezTo>
                    <a:pt x="18993" y="982"/>
                    <a:pt x="19800" y="1422"/>
                    <a:pt x="19800" y="1964"/>
                  </a:cubicBezTo>
                  <a:cubicBezTo>
                    <a:pt x="19800" y="1964"/>
                    <a:pt x="19800" y="2945"/>
                    <a:pt x="19800" y="2945"/>
                  </a:cubicBezTo>
                  <a:close/>
                  <a:moveTo>
                    <a:pt x="19800" y="17673"/>
                  </a:moveTo>
                  <a:lnTo>
                    <a:pt x="1800" y="17673"/>
                  </a:lnTo>
                  <a:lnTo>
                    <a:pt x="1800" y="3927"/>
                  </a:lnTo>
                  <a:lnTo>
                    <a:pt x="19800" y="3927"/>
                  </a:lnTo>
                  <a:cubicBezTo>
                    <a:pt x="19800" y="3927"/>
                    <a:pt x="19800" y="17673"/>
                    <a:pt x="19800" y="17673"/>
                  </a:cubicBezTo>
                  <a:close/>
                  <a:moveTo>
                    <a:pt x="19800" y="19636"/>
                  </a:moveTo>
                  <a:cubicBezTo>
                    <a:pt x="19800" y="20179"/>
                    <a:pt x="18993" y="20618"/>
                    <a:pt x="18000" y="20618"/>
                  </a:cubicBezTo>
                  <a:lnTo>
                    <a:pt x="3600" y="20618"/>
                  </a:lnTo>
                  <a:cubicBezTo>
                    <a:pt x="2605" y="20618"/>
                    <a:pt x="1800" y="20179"/>
                    <a:pt x="1800" y="19636"/>
                  </a:cubicBezTo>
                  <a:lnTo>
                    <a:pt x="1800" y="18655"/>
                  </a:lnTo>
                  <a:lnTo>
                    <a:pt x="19800" y="18655"/>
                  </a:lnTo>
                  <a:cubicBezTo>
                    <a:pt x="19800" y="18655"/>
                    <a:pt x="19800" y="19636"/>
                    <a:pt x="19800" y="19636"/>
                  </a:cubicBezTo>
                  <a:close/>
                  <a:moveTo>
                    <a:pt x="18000" y="0"/>
                  </a:moveTo>
                  <a:lnTo>
                    <a:pt x="3600" y="0"/>
                  </a:lnTo>
                  <a:cubicBezTo>
                    <a:pt x="1612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19988" y="0"/>
                    <a:pt x="18000" y="0"/>
                  </a:cubicBezTo>
                  <a:moveTo>
                    <a:pt x="10800" y="20127"/>
                  </a:moveTo>
                  <a:cubicBezTo>
                    <a:pt x="11297" y="20127"/>
                    <a:pt x="11700" y="19908"/>
                    <a:pt x="11700" y="19636"/>
                  </a:cubicBezTo>
                  <a:cubicBezTo>
                    <a:pt x="11700" y="19366"/>
                    <a:pt x="11297" y="19145"/>
                    <a:pt x="10800" y="19145"/>
                  </a:cubicBezTo>
                  <a:cubicBezTo>
                    <a:pt x="10303" y="19145"/>
                    <a:pt x="9900" y="19366"/>
                    <a:pt x="9900" y="19636"/>
                  </a:cubicBezTo>
                  <a:cubicBezTo>
                    <a:pt x="9900" y="19908"/>
                    <a:pt x="10303" y="20127"/>
                    <a:pt x="10800" y="201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/>
            </a:p>
          </p:txBody>
        </p:sp>
      </p:grp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04FD4B84-52D9-2840-AFCF-2CE02758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dirty="0"/>
              <a:t>NATIONAL INSTITUTE OF BUILDING SCIENCES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C2E00F0B-3EBB-BC4F-8D60-C83F8C30B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68133" y="12628878"/>
            <a:ext cx="5484971" cy="730250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8F5FFDA-9EF7-CC9C-7B4D-5CA5D12A53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660" t="-1036" r="-292" b="1"/>
          <a:stretch/>
        </p:blipFill>
        <p:spPr>
          <a:xfrm>
            <a:off x="11551920" y="-1"/>
            <a:ext cx="10576560" cy="13716001"/>
          </a:xfr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15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A94DE-1C98-439F-9BB9-7896EBEA9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National Institute of Building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9F043-C850-FDD0-CAD0-8A8BAED7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FFD83C-7E2A-043F-EFA6-C1408F11112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-18394" r="-471"/>
          <a:stretch/>
        </p:blipFill>
        <p:spPr>
          <a:xfrm>
            <a:off x="10984909" y="0"/>
            <a:ext cx="12321658" cy="1371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EEA13-D821-2F05-1CCD-69F8010D1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0" y="0"/>
            <a:ext cx="1046082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0090B-9286-D040-97DB-0AC3B32B764B}"/>
              </a:ext>
            </a:extLst>
          </p:cNvPr>
          <p:cNvSpPr/>
          <p:nvPr/>
        </p:nvSpPr>
        <p:spPr>
          <a:xfrm>
            <a:off x="1131358" y="7099790"/>
            <a:ext cx="7078133" cy="5423462"/>
          </a:xfrm>
          <a:prstGeom prst="rect">
            <a:avLst/>
          </a:prstGeom>
          <a:solidFill>
            <a:srgbClr val="00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CD613C-0B1A-E143-A2D9-74D62DB87720}"/>
              </a:ext>
            </a:extLst>
          </p:cNvPr>
          <p:cNvSpPr/>
          <p:nvPr/>
        </p:nvSpPr>
        <p:spPr>
          <a:xfrm>
            <a:off x="8649758" y="7099790"/>
            <a:ext cx="7078133" cy="5423462"/>
          </a:xfrm>
          <a:prstGeom prst="rect">
            <a:avLst/>
          </a:prstGeom>
          <a:solidFill>
            <a:srgbClr val="00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49D91-32F1-0F46-9447-69FB11F44E14}"/>
              </a:ext>
            </a:extLst>
          </p:cNvPr>
          <p:cNvSpPr/>
          <p:nvPr/>
        </p:nvSpPr>
        <p:spPr>
          <a:xfrm>
            <a:off x="16168158" y="7099790"/>
            <a:ext cx="7078133" cy="5423462"/>
          </a:xfrm>
          <a:prstGeom prst="rect">
            <a:avLst/>
          </a:prstGeom>
          <a:solidFill>
            <a:srgbClr val="003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ooter Placeholder 8">
            <a:extLst>
              <a:ext uri="{FF2B5EF4-FFF2-40B4-BE49-F238E27FC236}">
                <a16:creationId xmlns:a16="http://schemas.microsoft.com/office/drawing/2014/main" id="{7601EFCC-F759-B943-86A3-D624BE9FF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600" dirty="0"/>
              <a:t>NATIONAL INSTITUTE OF BUILDING SCIENCES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59C6CAE4-1075-6A41-A95E-3A5F1699C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68133" y="12628878"/>
            <a:ext cx="5484971" cy="730250"/>
          </a:xfrm>
        </p:spPr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4C0A17-C9C9-BF4D-B33F-C729BF437F4E}"/>
              </a:ext>
            </a:extLst>
          </p:cNvPr>
          <p:cNvSpPr/>
          <p:nvPr/>
        </p:nvSpPr>
        <p:spPr>
          <a:xfrm>
            <a:off x="1798320" y="9264192"/>
            <a:ext cx="5704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Meaningful Evaluations Are a Significant Expense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294A84-309F-1C45-A809-42BD965ECA1A}"/>
              </a:ext>
            </a:extLst>
          </p:cNvPr>
          <p:cNvSpPr/>
          <p:nvPr/>
        </p:nvSpPr>
        <p:spPr>
          <a:xfrm>
            <a:off x="9715295" y="9211356"/>
            <a:ext cx="4947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Most Existing Buildings Fail the Evaluations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645AD9-AADC-4F46-9543-E59CA560C377}"/>
              </a:ext>
            </a:extLst>
          </p:cNvPr>
          <p:cNvSpPr/>
          <p:nvPr/>
        </p:nvSpPr>
        <p:spPr>
          <a:xfrm>
            <a:off x="16793428" y="9541190"/>
            <a:ext cx="5785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Retrofits Can Be Prohibitively Expensive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34952C94-E271-5A36-7AB2-131D10F897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32543" t="2765" r="-35310"/>
          <a:stretch/>
        </p:blipFill>
        <p:spPr>
          <a:xfrm>
            <a:off x="1131888" y="1192213"/>
            <a:ext cx="7077075" cy="54244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4" descr="view1">
            <a:extLst>
              <a:ext uri="{FF2B5EF4-FFF2-40B4-BE49-F238E27FC236}">
                <a16:creationId xmlns:a16="http://schemas.microsoft.com/office/drawing/2014/main" id="{E751C26A-E5AE-873A-4B1E-7B9836856129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r="1075"/>
          <a:stretch>
            <a:fillRect/>
          </a:stretch>
        </p:blipFill>
        <p:spPr bwMode="auto">
          <a:xfrm>
            <a:off x="16168688" y="1192213"/>
            <a:ext cx="7077075" cy="5424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45B809-54A9-7839-E126-2FD91C36FB94}"/>
              </a:ext>
            </a:extLst>
          </p:cNvPr>
          <p:cNvPicPr>
            <a:picLocks noGrp="1"/>
          </p:cNvPicPr>
          <p:nvPr>
            <p:ph type="pic" sz="quarter" idx="15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0" r="27990" b="15590"/>
          <a:stretch/>
        </p:blipFill>
        <p:spPr bwMode="auto">
          <a:xfrm>
            <a:off x="9566163" y="-213359"/>
            <a:ext cx="5096192" cy="6830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89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IBS">
      <a:dk1>
        <a:srgbClr val="999999"/>
      </a:dk1>
      <a:lt1>
        <a:srgbClr val="FFFFFF"/>
      </a:lt1>
      <a:dk2>
        <a:srgbClr val="363E48"/>
      </a:dk2>
      <a:lt2>
        <a:srgbClr val="FFFFFF"/>
      </a:lt2>
      <a:accent1>
        <a:srgbClr val="03395B"/>
      </a:accent1>
      <a:accent2>
        <a:srgbClr val="002C45"/>
      </a:accent2>
      <a:accent3>
        <a:srgbClr val="023A5B"/>
      </a:accent3>
      <a:accent4>
        <a:srgbClr val="01516F"/>
      </a:accent4>
      <a:accent5>
        <a:srgbClr val="0079A8"/>
      </a:accent5>
      <a:accent6>
        <a:srgbClr val="00A3E0"/>
      </a:accent6>
      <a:hlink>
        <a:srgbClr val="00A3E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127758</TotalTime>
  <Words>271</Words>
  <Application>Microsoft Office PowerPoint</Application>
  <PresentationFormat>Custom</PresentationFormat>
  <Paragraphs>71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Franklin Gothic Book</vt:lpstr>
      <vt:lpstr>Gill Sans</vt:lpstr>
      <vt:lpstr>Montserrat</vt:lpstr>
      <vt:lpstr>Montserrat Light</vt:lpstr>
      <vt:lpstr>Roboto</vt:lpstr>
      <vt:lpstr>Segoe UI</vt:lpstr>
      <vt:lpstr>Office Theme</vt:lpstr>
      <vt:lpstr>PowerPoint Presentation</vt:lpstr>
      <vt:lpstr>PowerPoint Presentation</vt:lpstr>
      <vt:lpstr>PowerPoint Presentation</vt:lpstr>
      <vt:lpstr>Where to draw the line for safety?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Robert Pekelnicky</dc:creator>
  <cp:keywords/>
  <dc:description/>
  <cp:lastModifiedBy>Robert Pekelnicky</cp:lastModifiedBy>
  <cp:revision>15080</cp:revision>
  <dcterms:created xsi:type="dcterms:W3CDTF">2014-11-12T21:47:38Z</dcterms:created>
  <dcterms:modified xsi:type="dcterms:W3CDTF">2023-10-24T14:21:07Z</dcterms:modified>
  <cp:category/>
</cp:coreProperties>
</file>