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sldIdLst>
    <p:sldId id="275" r:id="rId2"/>
    <p:sldId id="276" r:id="rId3"/>
    <p:sldId id="283" r:id="rId4"/>
    <p:sldId id="310" r:id="rId5"/>
    <p:sldId id="311" r:id="rId6"/>
    <p:sldId id="312" r:id="rId7"/>
    <p:sldId id="313" r:id="rId8"/>
    <p:sldId id="314" r:id="rId9"/>
    <p:sldId id="309" r:id="rId10"/>
    <p:sldId id="306" r:id="rId11"/>
    <p:sldId id="279" r:id="rId12"/>
    <p:sldId id="299" r:id="rId13"/>
    <p:sldId id="321" r:id="rId14"/>
    <p:sldId id="316" r:id="rId15"/>
    <p:sldId id="303" r:id="rId16"/>
    <p:sldId id="318" r:id="rId17"/>
    <p:sldId id="320" r:id="rId18"/>
    <p:sldId id="281" r:id="rId19"/>
    <p:sldId id="30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DCD91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0000" autoAdjust="0"/>
  </p:normalViewPr>
  <p:slideViewPr>
    <p:cSldViewPr snapToGrid="0">
      <p:cViewPr varScale="1">
        <p:scale>
          <a:sx n="57" d="100"/>
          <a:sy n="57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A1D7A-7C75-426A-8325-380F104481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A9795B-4DA8-48F3-B4F2-DD78D32D0E12}">
      <dgm:prSet/>
      <dgm:spPr/>
      <dgm:t>
        <a:bodyPr/>
        <a:lstStyle/>
        <a:p>
          <a:r>
            <a:rPr lang="en-US" b="1" dirty="0"/>
            <a:t>Recap</a:t>
          </a:r>
        </a:p>
      </dgm:t>
    </dgm:pt>
    <dgm:pt modelId="{6929CEA8-7F7D-4FA2-AE7E-FB9231B5D957}" type="parTrans" cxnId="{5F961624-7328-4074-A405-89A51008C7A4}">
      <dgm:prSet/>
      <dgm:spPr/>
      <dgm:t>
        <a:bodyPr/>
        <a:lstStyle/>
        <a:p>
          <a:endParaRPr lang="en-US"/>
        </a:p>
      </dgm:t>
    </dgm:pt>
    <dgm:pt modelId="{152FD2B2-E1B7-479E-89CB-2BCD86AC910D}" type="sibTrans" cxnId="{5F961624-7328-4074-A405-89A51008C7A4}">
      <dgm:prSet/>
      <dgm:spPr/>
      <dgm:t>
        <a:bodyPr/>
        <a:lstStyle/>
        <a:p>
          <a:endParaRPr lang="en-US"/>
        </a:p>
      </dgm:t>
    </dgm:pt>
    <dgm:pt modelId="{F4CA6425-D1A4-4C0B-9602-9E563BDA6FAA}">
      <dgm:prSet/>
      <dgm:spPr/>
      <dgm:t>
        <a:bodyPr/>
        <a:lstStyle/>
        <a:p>
          <a:r>
            <a:rPr lang="en-US" b="1" dirty="0"/>
            <a:t>Group Commitments</a:t>
          </a:r>
        </a:p>
      </dgm:t>
    </dgm:pt>
    <dgm:pt modelId="{451C40A5-083B-4B4B-83DA-857C7FBADAC7}" type="parTrans" cxnId="{371720CA-EBEC-46E1-A573-B90E9B8FFA76}">
      <dgm:prSet/>
      <dgm:spPr/>
      <dgm:t>
        <a:bodyPr/>
        <a:lstStyle/>
        <a:p>
          <a:endParaRPr lang="en-US"/>
        </a:p>
      </dgm:t>
    </dgm:pt>
    <dgm:pt modelId="{7B278E62-B451-4124-B28A-4E299DCB30A2}" type="sibTrans" cxnId="{371720CA-EBEC-46E1-A573-B90E9B8FFA76}">
      <dgm:prSet/>
      <dgm:spPr/>
      <dgm:t>
        <a:bodyPr/>
        <a:lstStyle/>
        <a:p>
          <a:endParaRPr lang="en-US"/>
        </a:p>
      </dgm:t>
    </dgm:pt>
    <dgm:pt modelId="{3D8CCAEF-E756-4794-A2D4-C737B4B27B31}">
      <dgm:prSet/>
      <dgm:spPr/>
      <dgm:t>
        <a:bodyPr/>
        <a:lstStyle/>
        <a:p>
          <a:r>
            <a:rPr lang="en-US" b="1" i="0" baseline="0" dirty="0"/>
            <a:t>Next Steps</a:t>
          </a:r>
          <a:endParaRPr lang="en-US" dirty="0"/>
        </a:p>
      </dgm:t>
    </dgm:pt>
    <dgm:pt modelId="{5254A3A8-6162-4FBB-A47A-58787CA6091D}" type="parTrans" cxnId="{718F88DC-3F22-4CE4-9761-4B26243DB5E0}">
      <dgm:prSet/>
      <dgm:spPr/>
      <dgm:t>
        <a:bodyPr/>
        <a:lstStyle/>
        <a:p>
          <a:endParaRPr lang="en-US"/>
        </a:p>
      </dgm:t>
    </dgm:pt>
    <dgm:pt modelId="{931E46F5-1A75-44EA-A91F-4BA14465DA37}" type="sibTrans" cxnId="{718F88DC-3F22-4CE4-9761-4B26243DB5E0}">
      <dgm:prSet/>
      <dgm:spPr/>
      <dgm:t>
        <a:bodyPr/>
        <a:lstStyle/>
        <a:p>
          <a:endParaRPr lang="en-US"/>
        </a:p>
      </dgm:t>
    </dgm:pt>
    <dgm:pt modelId="{9229E486-1866-4930-939F-428287CA6914}" type="pres">
      <dgm:prSet presAssocID="{701A1D7A-7C75-426A-8325-380F104481AB}" presName="vert0" presStyleCnt="0">
        <dgm:presLayoutVars>
          <dgm:dir/>
          <dgm:animOne val="branch"/>
          <dgm:animLvl val="lvl"/>
        </dgm:presLayoutVars>
      </dgm:prSet>
      <dgm:spPr/>
    </dgm:pt>
    <dgm:pt modelId="{663FAC1B-4AD8-4F74-8881-E029D29F0A20}" type="pres">
      <dgm:prSet presAssocID="{BAA9795B-4DA8-48F3-B4F2-DD78D32D0E12}" presName="thickLine" presStyleLbl="alignNode1" presStyleIdx="0" presStyleCnt="3"/>
      <dgm:spPr/>
    </dgm:pt>
    <dgm:pt modelId="{364109C9-90CC-4C39-A6CA-066C49B24EE2}" type="pres">
      <dgm:prSet presAssocID="{BAA9795B-4DA8-48F3-B4F2-DD78D32D0E12}" presName="horz1" presStyleCnt="0"/>
      <dgm:spPr/>
    </dgm:pt>
    <dgm:pt modelId="{C32486DF-E360-4ACE-8A3B-608D65034D28}" type="pres">
      <dgm:prSet presAssocID="{BAA9795B-4DA8-48F3-B4F2-DD78D32D0E12}" presName="tx1" presStyleLbl="revTx" presStyleIdx="0" presStyleCnt="3"/>
      <dgm:spPr/>
    </dgm:pt>
    <dgm:pt modelId="{4157BA16-54A7-490E-A158-06F4BC0D35CA}" type="pres">
      <dgm:prSet presAssocID="{BAA9795B-4DA8-48F3-B4F2-DD78D32D0E12}" presName="vert1" presStyleCnt="0"/>
      <dgm:spPr/>
    </dgm:pt>
    <dgm:pt modelId="{7ABE72CD-8E12-4699-A67C-5BDBC9C11428}" type="pres">
      <dgm:prSet presAssocID="{F4CA6425-D1A4-4C0B-9602-9E563BDA6FAA}" presName="thickLine" presStyleLbl="alignNode1" presStyleIdx="1" presStyleCnt="3"/>
      <dgm:spPr/>
    </dgm:pt>
    <dgm:pt modelId="{6D88359F-42EF-479D-AA4C-9BC01F3F2BF3}" type="pres">
      <dgm:prSet presAssocID="{F4CA6425-D1A4-4C0B-9602-9E563BDA6FAA}" presName="horz1" presStyleCnt="0"/>
      <dgm:spPr/>
    </dgm:pt>
    <dgm:pt modelId="{EDE2E1EC-3158-4106-B9B9-D2DB81D29DAC}" type="pres">
      <dgm:prSet presAssocID="{F4CA6425-D1A4-4C0B-9602-9E563BDA6FAA}" presName="tx1" presStyleLbl="revTx" presStyleIdx="1" presStyleCnt="3"/>
      <dgm:spPr/>
    </dgm:pt>
    <dgm:pt modelId="{93B29BAE-53C4-4538-BCCE-D882C947CD87}" type="pres">
      <dgm:prSet presAssocID="{F4CA6425-D1A4-4C0B-9602-9E563BDA6FAA}" presName="vert1" presStyleCnt="0"/>
      <dgm:spPr/>
    </dgm:pt>
    <dgm:pt modelId="{C8DF8A72-F240-4A45-913E-A5236270A4A7}" type="pres">
      <dgm:prSet presAssocID="{3D8CCAEF-E756-4794-A2D4-C737B4B27B31}" presName="thickLine" presStyleLbl="alignNode1" presStyleIdx="2" presStyleCnt="3"/>
      <dgm:spPr/>
    </dgm:pt>
    <dgm:pt modelId="{5F422E89-DA67-4A6F-B86C-085E3F9CAF9E}" type="pres">
      <dgm:prSet presAssocID="{3D8CCAEF-E756-4794-A2D4-C737B4B27B31}" presName="horz1" presStyleCnt="0"/>
      <dgm:spPr/>
    </dgm:pt>
    <dgm:pt modelId="{B76E895A-C114-43B1-AD55-92EC16D8B996}" type="pres">
      <dgm:prSet presAssocID="{3D8CCAEF-E756-4794-A2D4-C737B4B27B31}" presName="tx1" presStyleLbl="revTx" presStyleIdx="2" presStyleCnt="3"/>
      <dgm:spPr/>
    </dgm:pt>
    <dgm:pt modelId="{625F16C9-9348-442C-AEBC-B894BDF368FA}" type="pres">
      <dgm:prSet presAssocID="{3D8CCAEF-E756-4794-A2D4-C737B4B27B31}" presName="vert1" presStyleCnt="0"/>
      <dgm:spPr/>
    </dgm:pt>
  </dgm:ptLst>
  <dgm:cxnLst>
    <dgm:cxn modelId="{E61C6200-AD76-4FD7-A741-B05035C72C7F}" type="presOf" srcId="{F4CA6425-D1A4-4C0B-9602-9E563BDA6FAA}" destId="{EDE2E1EC-3158-4106-B9B9-D2DB81D29DAC}" srcOrd="0" destOrd="0" presId="urn:microsoft.com/office/officeart/2008/layout/LinedList"/>
    <dgm:cxn modelId="{5F961624-7328-4074-A405-89A51008C7A4}" srcId="{701A1D7A-7C75-426A-8325-380F104481AB}" destId="{BAA9795B-4DA8-48F3-B4F2-DD78D32D0E12}" srcOrd="0" destOrd="0" parTransId="{6929CEA8-7F7D-4FA2-AE7E-FB9231B5D957}" sibTransId="{152FD2B2-E1B7-479E-89CB-2BCD86AC910D}"/>
    <dgm:cxn modelId="{917D6D68-EC33-4268-879D-05B1DED2044C}" type="presOf" srcId="{3D8CCAEF-E756-4794-A2D4-C737B4B27B31}" destId="{B76E895A-C114-43B1-AD55-92EC16D8B996}" srcOrd="0" destOrd="0" presId="urn:microsoft.com/office/officeart/2008/layout/LinedList"/>
    <dgm:cxn modelId="{4D58F2AD-0FC4-4D61-BBFC-25A3EDA569AA}" type="presOf" srcId="{BAA9795B-4DA8-48F3-B4F2-DD78D32D0E12}" destId="{C32486DF-E360-4ACE-8A3B-608D65034D28}" srcOrd="0" destOrd="0" presId="urn:microsoft.com/office/officeart/2008/layout/LinedList"/>
    <dgm:cxn modelId="{371720CA-EBEC-46E1-A573-B90E9B8FFA76}" srcId="{701A1D7A-7C75-426A-8325-380F104481AB}" destId="{F4CA6425-D1A4-4C0B-9602-9E563BDA6FAA}" srcOrd="1" destOrd="0" parTransId="{451C40A5-083B-4B4B-83DA-857C7FBADAC7}" sibTransId="{7B278E62-B451-4124-B28A-4E299DCB30A2}"/>
    <dgm:cxn modelId="{718F88DC-3F22-4CE4-9761-4B26243DB5E0}" srcId="{701A1D7A-7C75-426A-8325-380F104481AB}" destId="{3D8CCAEF-E756-4794-A2D4-C737B4B27B31}" srcOrd="2" destOrd="0" parTransId="{5254A3A8-6162-4FBB-A47A-58787CA6091D}" sibTransId="{931E46F5-1A75-44EA-A91F-4BA14465DA37}"/>
    <dgm:cxn modelId="{65DF5AE3-8C9F-4236-9A7A-73C85DE951F8}" type="presOf" srcId="{701A1D7A-7C75-426A-8325-380F104481AB}" destId="{9229E486-1866-4930-939F-428287CA6914}" srcOrd="0" destOrd="0" presId="urn:microsoft.com/office/officeart/2008/layout/LinedList"/>
    <dgm:cxn modelId="{D87792CD-E4E0-4FDC-BB36-32965A559562}" type="presParOf" srcId="{9229E486-1866-4930-939F-428287CA6914}" destId="{663FAC1B-4AD8-4F74-8881-E029D29F0A20}" srcOrd="0" destOrd="0" presId="urn:microsoft.com/office/officeart/2008/layout/LinedList"/>
    <dgm:cxn modelId="{364737DF-A521-43E4-BF35-763A94D82A2F}" type="presParOf" srcId="{9229E486-1866-4930-939F-428287CA6914}" destId="{364109C9-90CC-4C39-A6CA-066C49B24EE2}" srcOrd="1" destOrd="0" presId="urn:microsoft.com/office/officeart/2008/layout/LinedList"/>
    <dgm:cxn modelId="{8973E7DC-6154-44CE-B05D-E7E343C18732}" type="presParOf" srcId="{364109C9-90CC-4C39-A6CA-066C49B24EE2}" destId="{C32486DF-E360-4ACE-8A3B-608D65034D28}" srcOrd="0" destOrd="0" presId="urn:microsoft.com/office/officeart/2008/layout/LinedList"/>
    <dgm:cxn modelId="{01E38BD3-99D2-4585-A5D4-94802B7FF065}" type="presParOf" srcId="{364109C9-90CC-4C39-A6CA-066C49B24EE2}" destId="{4157BA16-54A7-490E-A158-06F4BC0D35CA}" srcOrd="1" destOrd="0" presId="urn:microsoft.com/office/officeart/2008/layout/LinedList"/>
    <dgm:cxn modelId="{8D1C90B9-FD27-4167-A630-4300D2D33DEF}" type="presParOf" srcId="{9229E486-1866-4930-939F-428287CA6914}" destId="{7ABE72CD-8E12-4699-A67C-5BDBC9C11428}" srcOrd="2" destOrd="0" presId="urn:microsoft.com/office/officeart/2008/layout/LinedList"/>
    <dgm:cxn modelId="{E4A6D46D-4881-44CC-A3EC-8CEBD1C0E174}" type="presParOf" srcId="{9229E486-1866-4930-939F-428287CA6914}" destId="{6D88359F-42EF-479D-AA4C-9BC01F3F2BF3}" srcOrd="3" destOrd="0" presId="urn:microsoft.com/office/officeart/2008/layout/LinedList"/>
    <dgm:cxn modelId="{D94218B8-4A29-4698-A6D6-247AE92582A0}" type="presParOf" srcId="{6D88359F-42EF-479D-AA4C-9BC01F3F2BF3}" destId="{EDE2E1EC-3158-4106-B9B9-D2DB81D29DAC}" srcOrd="0" destOrd="0" presId="urn:microsoft.com/office/officeart/2008/layout/LinedList"/>
    <dgm:cxn modelId="{D4B7DA04-64EC-49F5-863E-35B1AAD935E1}" type="presParOf" srcId="{6D88359F-42EF-479D-AA4C-9BC01F3F2BF3}" destId="{93B29BAE-53C4-4538-BCCE-D882C947CD87}" srcOrd="1" destOrd="0" presId="urn:microsoft.com/office/officeart/2008/layout/LinedList"/>
    <dgm:cxn modelId="{53E11250-4E2F-4FCF-BD3A-E528C0E8019C}" type="presParOf" srcId="{9229E486-1866-4930-939F-428287CA6914}" destId="{C8DF8A72-F240-4A45-913E-A5236270A4A7}" srcOrd="4" destOrd="0" presId="urn:microsoft.com/office/officeart/2008/layout/LinedList"/>
    <dgm:cxn modelId="{87642166-12C1-4FAF-B843-6857E1BC4C91}" type="presParOf" srcId="{9229E486-1866-4930-939F-428287CA6914}" destId="{5F422E89-DA67-4A6F-B86C-085E3F9CAF9E}" srcOrd="5" destOrd="0" presId="urn:microsoft.com/office/officeart/2008/layout/LinedList"/>
    <dgm:cxn modelId="{33DB7549-1091-43FF-8734-B69AD6F0DF33}" type="presParOf" srcId="{5F422E89-DA67-4A6F-B86C-085E3F9CAF9E}" destId="{B76E895A-C114-43B1-AD55-92EC16D8B996}" srcOrd="0" destOrd="0" presId="urn:microsoft.com/office/officeart/2008/layout/LinedList"/>
    <dgm:cxn modelId="{BDF4F6B5-3A06-4C82-A6AA-76616D586C2C}" type="presParOf" srcId="{5F422E89-DA67-4A6F-B86C-085E3F9CAF9E}" destId="{625F16C9-9348-442C-AEBC-B894BDF368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AC1B-4AD8-4F74-8881-E029D29F0A20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486DF-E360-4ACE-8A3B-608D65034D28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Recap</a:t>
          </a:r>
        </a:p>
      </dsp:txBody>
      <dsp:txXfrm>
        <a:off x="0" y="2492"/>
        <a:ext cx="6492875" cy="1700138"/>
      </dsp:txXfrm>
    </dsp:sp>
    <dsp:sp modelId="{7ABE72CD-8E12-4699-A67C-5BDBC9C11428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-549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2E1EC-3158-4106-B9B9-D2DB81D29DAC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Group Commitments</a:t>
          </a:r>
        </a:p>
      </dsp:txBody>
      <dsp:txXfrm>
        <a:off x="0" y="1702630"/>
        <a:ext cx="6492875" cy="1700138"/>
      </dsp:txXfrm>
    </dsp:sp>
    <dsp:sp modelId="{C8DF8A72-F240-4A45-913E-A5236270A4A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E895A-C114-43B1-AD55-92EC16D8B996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i="0" kern="1200" baseline="0" dirty="0"/>
            <a:t>Next Steps</a:t>
          </a:r>
          <a:endParaRPr lang="en-US" sz="5500" kern="1200" dirty="0"/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8B26E-21FA-4786-AE14-0FBBB89EDE37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8F5DA-D76F-4AEA-92CD-9E72EDBE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8F5DA-D76F-4AEA-92CD-9E72EDBEA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8F5DA-D76F-4AEA-92CD-9E72EDBEA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88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8F5DA-D76F-4AEA-92CD-9E72EDBEAE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8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8F5DA-D76F-4AEA-92CD-9E72EDBEA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99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8F5DA-D76F-4AEA-92CD-9E72EDBEA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10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8F5DA-D76F-4AEA-92CD-9E72EDBEA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52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8F5DA-D76F-4AEA-92CD-9E72EDBEAE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1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8F5DA-D76F-4AEA-92CD-9E72EDBEAE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2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846671" y="1952954"/>
            <a:ext cx="3505200" cy="3300386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342435" y="1952954"/>
            <a:ext cx="3505200" cy="3300386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38201" y="1952954"/>
            <a:ext cx="3505200" cy="3300386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03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990370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42537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294706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446872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07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84103" y="4"/>
            <a:ext cx="34079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882311" y="322604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“</a:t>
            </a:r>
            <a:endParaRPr lang="en-US" sz="15001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4573001" y="4"/>
            <a:ext cx="4201801" cy="685799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/>
              <a:t>Drag picture to placeholder or click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6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838199"/>
            <a:ext cx="2370500" cy="5182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784103" y="3429004"/>
            <a:ext cx="3407900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941503" y="838202"/>
            <a:ext cx="4412299" cy="5181601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/>
              <a:t>Drag picture to placeholder or click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61269" y="892220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4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838200" y="838199"/>
            <a:ext cx="10515602" cy="5181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-1" y="1692000"/>
            <a:ext cx="7043057" cy="34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043057" y="1692000"/>
            <a:ext cx="3472545" cy="3474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50933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095012" cy="6858000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l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095015" y="0"/>
            <a:ext cx="3096988" cy="6858000"/>
          </a:xfrm>
          <a:solidFill>
            <a:schemeClr val="accent1"/>
          </a:solidFill>
          <a:ln>
            <a:noFill/>
          </a:ln>
        </p:spPr>
        <p:txBody>
          <a:bodyPr lIns="1260000" tIns="90000" rIns="18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79747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3986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46386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34522" y="1115789"/>
            <a:ext cx="5219279" cy="462642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928509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556000" y="0"/>
            <a:ext cx="1080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3200" b="0" i="0" dirty="0">
              <a:latin typeface="Muli Regular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16000" y="5320866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accent4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2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838199" y="0"/>
            <a:ext cx="54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tx1"/>
              </a:solidFill>
              <a:latin typeface="Muli Regular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4748871"/>
            <a:ext cx="10515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accent4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2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724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201" y="4748871"/>
            <a:ext cx="10515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5826000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accent4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3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056849" y="0"/>
            <a:ext cx="8135151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 </a:t>
            </a:r>
            <a:r>
              <a:rPr lang="mr-IN" dirty="0"/>
              <a:t>–</a:t>
            </a:r>
            <a:r>
              <a:rPr lang="en-US" dirty="0"/>
              <a:t> SEND TO BACK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1"/>
            <a:ext cx="40608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40" name="Rectangle 39"/>
          <p:cNvSpPr>
            <a:spLocks noChangeAspect="1"/>
          </p:cNvSpPr>
          <p:nvPr userDrawn="1"/>
        </p:nvSpPr>
        <p:spPr>
          <a:xfrm>
            <a:off x="622799" y="0"/>
            <a:ext cx="54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latin typeface="Muli Regular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61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" y="0"/>
            <a:ext cx="12191999" cy="3322056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03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368144" y="0"/>
            <a:ext cx="5823857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0" name="Rectangle 39"/>
          <p:cNvSpPr>
            <a:spLocks noChangeAspect="1"/>
          </p:cNvSpPr>
          <p:nvPr userDrawn="1"/>
        </p:nvSpPr>
        <p:spPr>
          <a:xfrm>
            <a:off x="8381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5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043" y="0"/>
            <a:ext cx="5327807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35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3025642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838201" y="2694293"/>
            <a:ext cx="10515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838201" y="4534382"/>
            <a:ext cx="105156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278489" y="3025647"/>
            <a:ext cx="0" cy="300121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V="1">
            <a:off x="7924800" y="3025647"/>
            <a:ext cx="0" cy="300121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69192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8" y="3025642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8" y="469192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3025642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69192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H="1">
            <a:off x="838201" y="848010"/>
            <a:ext cx="10515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838199" y="4534382"/>
            <a:ext cx="687634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278489" y="1359359"/>
            <a:ext cx="0" cy="466750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135935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838199" y="2868096"/>
            <a:ext cx="687634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477454" y="135935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3041902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4477454" y="3041902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69192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4477454" y="469192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2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8201" y="0"/>
            <a:ext cx="10515600" cy="1618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8147378" y="1670194"/>
            <a:ext cx="12114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600" b="1" i="0" dirty="0">
                <a:solidFill>
                  <a:schemeClr val="accent1"/>
                </a:solidFill>
                <a:latin typeface="Muli Black" charset="0"/>
                <a:ea typeface="Muli Black" charset="0"/>
                <a:cs typeface="Muli Black" charset="0"/>
              </a:rPr>
              <a:t>“</a:t>
            </a:r>
            <a:endParaRPr lang="en-US" sz="9600" b="0" i="0" dirty="0">
              <a:solidFill>
                <a:schemeClr val="accent1"/>
              </a:solidFill>
              <a:latin typeface="Muli Regular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861358" y="1670194"/>
            <a:ext cx="12114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600" b="1" i="0" dirty="0">
                <a:solidFill>
                  <a:schemeClr val="accent1"/>
                </a:solidFill>
                <a:latin typeface="Muli Black" charset="0"/>
                <a:ea typeface="Muli Black" charset="0"/>
                <a:cs typeface="Muli Black" charset="0"/>
              </a:rPr>
              <a:t>“</a:t>
            </a:r>
            <a:endParaRPr lang="en-US" sz="9600" b="0" i="0" dirty="0">
              <a:solidFill>
                <a:schemeClr val="accent1"/>
              </a:solidFill>
              <a:latin typeface="Muli Regular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38202" y="4165601"/>
            <a:ext cx="105155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6096000" y="4165601"/>
            <a:ext cx="0" cy="1803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5916000" y="718665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2587978" y="2595165"/>
            <a:ext cx="1758244" cy="1758244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7873998" y="2595165"/>
            <a:ext cx="1758244" cy="1758244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5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/>
          </p:cNvSpPr>
          <p:nvPr userDrawn="1"/>
        </p:nvSpPr>
        <p:spPr>
          <a:xfrm>
            <a:off x="0" y="1"/>
            <a:ext cx="5260994" cy="69006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5678289" y="4395985"/>
            <a:ext cx="567551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5678287" y="892381"/>
            <a:ext cx="0" cy="5115884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095583" y="892381"/>
            <a:ext cx="1333230" cy="1333230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095583" y="4675034"/>
            <a:ext cx="1333230" cy="1333230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6095583" y="2774728"/>
            <a:ext cx="1333230" cy="1333230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H="1">
            <a:off x="5678289" y="2504659"/>
            <a:ext cx="567551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838199" y="5334218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615037" y="867999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“</a:t>
            </a:r>
            <a:endParaRPr lang="en-US" sz="15001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8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Number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38201" y="2808848"/>
            <a:ext cx="2946401" cy="29448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22802" y="2808848"/>
            <a:ext cx="2946401" cy="29448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407401" y="2808848"/>
            <a:ext cx="2946401" cy="29448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838201" y="834797"/>
            <a:ext cx="10515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0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270787" y="0"/>
            <a:ext cx="7921214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7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Number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 flipV="1">
            <a:off x="5461001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8807924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5461001" y="3403387"/>
            <a:ext cx="6731000" cy="515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838199" y="2844337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38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490259" y="322604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“</a:t>
            </a:r>
            <a:endParaRPr lang="en-US" sz="15001" b="0" i="0" dirty="0">
              <a:latin typeface="Muli Regular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916000" y="5320866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 userDrawn="1"/>
        </p:nvSpPr>
        <p:spPr>
          <a:xfrm>
            <a:off x="838201" y="2426677"/>
            <a:ext cx="10515600" cy="2518064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 lIns="1080000" tIns="900000" rIns="1080000" bIns="36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lvl="0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490259" y="322604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“</a:t>
            </a:r>
            <a:endParaRPr lang="en-US" sz="15001" b="0" i="0" dirty="0">
              <a:solidFill>
                <a:schemeClr val="bg1"/>
              </a:solidFill>
              <a:latin typeface="Muli Regular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916000" y="5320866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5429385" y="1766156"/>
            <a:ext cx="1333230" cy="1333230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74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32908" y="4"/>
            <a:ext cx="7859092" cy="685799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7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73401" y="838202"/>
            <a:ext cx="5180400" cy="5181601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/>
              <a:t>Drag picture to placeholder or click to add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5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3535146"/>
            <a:ext cx="12192000" cy="3322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676399" y="838200"/>
            <a:ext cx="8839202" cy="393763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6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"/>
            <a:ext cx="6096000" cy="685799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0" y="4"/>
            <a:ext cx="6096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622799" y="0"/>
            <a:ext cx="54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latin typeface="Muli Regular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70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15100" y="421201"/>
            <a:ext cx="5255700" cy="6015600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21200" y="421201"/>
            <a:ext cx="5255700" cy="6015600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3861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785909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1"/>
            <a:ext cx="785909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/>
          </p:cNvSpPr>
          <p:nvPr userDrawn="1"/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838198"/>
            <a:ext cx="441960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38199" y="5975680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934200" y="838198"/>
            <a:ext cx="441960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4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8018659" y="0"/>
            <a:ext cx="4173343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" y="0"/>
            <a:ext cx="4173343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5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198" y="1"/>
            <a:ext cx="3450472" cy="60198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78192" y="1833526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408618" y="1810080"/>
            <a:ext cx="3450476" cy="504792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4408618" y="0"/>
            <a:ext cx="3450472" cy="169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6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39330" y="936889"/>
            <a:ext cx="2376000" cy="2376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39330" y="3570651"/>
            <a:ext cx="2376000" cy="2376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683100" y="936889"/>
            <a:ext cx="3670700" cy="500976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5946651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80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396153"/>
            <a:ext cx="12191999" cy="24618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2827244"/>
            <a:ext cx="3783200" cy="319255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04400" y="2827244"/>
            <a:ext cx="3783200" cy="319255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408800" y="2827244"/>
            <a:ext cx="3783200" cy="319255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915999" y="2488831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55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7" y="4188287"/>
            <a:ext cx="4061008" cy="2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4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88973"/>
            <a:ext cx="6036027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55973" y="0"/>
            <a:ext cx="6036027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680959" y="3042931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786553" y="0"/>
            <a:ext cx="2249473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55973" y="3488973"/>
            <a:ext cx="2249473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1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H="1">
            <a:off x="0" y="-1"/>
            <a:ext cx="12192000" cy="4085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837379" y="838199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3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514262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6190321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8866381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5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70953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421200" y="393398"/>
            <a:ext cx="11347776" cy="607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789565" y="123159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259399" y="1231598"/>
            <a:ext cx="3145135" cy="213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25" name="Rectangle 24"/>
          <p:cNvSpPr>
            <a:spLocks/>
          </p:cNvSpPr>
          <p:nvPr userDrawn="1"/>
        </p:nvSpPr>
        <p:spPr>
          <a:xfrm>
            <a:off x="7789565" y="3488974"/>
            <a:ext cx="3145135" cy="213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259399" y="350638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25394" y="123159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25394" y="350638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600927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838199"/>
            <a:ext cx="2562577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4" y="838203"/>
            <a:ext cx="2562577" cy="125306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47" y="838199"/>
            <a:ext cx="2562577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0" y="838199"/>
            <a:ext cx="1174043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0" y="838199"/>
            <a:ext cx="1174043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1" y="3475569"/>
            <a:ext cx="2562577" cy="254423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4" y="2211213"/>
            <a:ext cx="2562577" cy="380858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5" y="3475569"/>
            <a:ext cx="5150556" cy="254423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4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10564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10515601" y="0"/>
            <a:ext cx="16763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427078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838199" y="6028667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41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8791226" y="838199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8791226" y="3488973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6108703" y="838199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8" hasCustomPrompt="1"/>
          </p:nvPr>
        </p:nvSpPr>
        <p:spPr>
          <a:xfrm>
            <a:off x="6108703" y="3488973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838199" y="838199"/>
            <a:ext cx="5150555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838199" y="3488973"/>
            <a:ext cx="5150555" cy="253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5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838201" y="4"/>
            <a:ext cx="10515600" cy="601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2" name="Frame 1"/>
          <p:cNvSpPr/>
          <p:nvPr userDrawn="1"/>
        </p:nvSpPr>
        <p:spPr>
          <a:xfrm>
            <a:off x="3567289" y="1422761"/>
            <a:ext cx="5057424" cy="3174278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solidFill>
                <a:schemeClr val="tx1"/>
              </a:solidFill>
              <a:latin typeface="Muli Regular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6306602" y="3220504"/>
            <a:ext cx="4208999" cy="19611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676399" y="3220500"/>
            <a:ext cx="4209003" cy="196110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47" hasCustomPrompt="1"/>
          </p:nvPr>
        </p:nvSpPr>
        <p:spPr>
          <a:xfrm>
            <a:off x="6306602" y="838200"/>
            <a:ext cx="4208999" cy="19611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48" hasCustomPrompt="1"/>
          </p:nvPr>
        </p:nvSpPr>
        <p:spPr>
          <a:xfrm>
            <a:off x="1676399" y="838200"/>
            <a:ext cx="4209003" cy="19611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9"/>
          </p:nvPr>
        </p:nvSpPr>
        <p:spPr>
          <a:xfrm>
            <a:off x="1676398" y="5487158"/>
            <a:ext cx="8839201" cy="231060"/>
          </a:xfrm>
        </p:spPr>
        <p:txBody>
          <a:bodyPr lIns="9000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09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flipH="1">
            <a:off x="0" y="2452786"/>
            <a:ext cx="1980000" cy="193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4"/>
            <a:ext cx="1980000" cy="238798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50918"/>
            <a:ext cx="1980000" cy="240708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127200" y="-1"/>
            <a:ext cx="4024800" cy="4024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27200" y="4089603"/>
            <a:ext cx="4024800" cy="27684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212000" y="1978579"/>
            <a:ext cx="1980000" cy="4879425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2042400" y="-1"/>
            <a:ext cx="40224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10212000" y="4"/>
            <a:ext cx="1980000" cy="193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5443504" y="-1"/>
            <a:ext cx="3960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332905" y="-2"/>
            <a:ext cx="2880000" cy="148889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332905" y="4856400"/>
            <a:ext cx="2880000" cy="20016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332905" y="1921958"/>
            <a:ext cx="2880000" cy="250138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7634105" y="-2"/>
            <a:ext cx="2880000" cy="250138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7634105" y="5361732"/>
            <a:ext cx="2880000" cy="148889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7634105" y="2930757"/>
            <a:ext cx="2880000" cy="20016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5946651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92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266118" y="-2"/>
            <a:ext cx="2983870" cy="473387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602" y="1148874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69932" y="2124125"/>
            <a:ext cx="2983870" cy="473387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2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3676651" cy="6120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676651" y="0"/>
            <a:ext cx="3060000" cy="3060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676651" y="3060000"/>
            <a:ext cx="3060000" cy="3060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35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581650" y="0"/>
            <a:ext cx="3304800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87200" y="0"/>
            <a:ext cx="3304800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07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" y="5137462"/>
            <a:ext cx="12191999" cy="1720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1" y="789516"/>
            <a:ext cx="3712681" cy="527896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972082" y="4222044"/>
            <a:ext cx="1846441" cy="184644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239721" y="4222044"/>
            <a:ext cx="1846441" cy="184644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507362" y="4222044"/>
            <a:ext cx="1846441" cy="184644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972080" y="137466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57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408818" y="1"/>
            <a:ext cx="3304800" cy="434765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87200" y="2510344"/>
            <a:ext cx="3304800" cy="434765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408818" y="4519615"/>
            <a:ext cx="3304800" cy="233838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887200" y="4"/>
            <a:ext cx="3304800" cy="233838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35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Pr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8198" y="2445890"/>
            <a:ext cx="2879997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uli Regular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656001" y="2445890"/>
            <a:ext cx="2879997" cy="3319554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uli Regular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473802" y="2445890"/>
            <a:ext cx="2879997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uli Regular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5915999" y="2174452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3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2" y="3210472"/>
            <a:ext cx="6299398" cy="2684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1772900" y="3194954"/>
            <a:ext cx="419100" cy="2684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199" y="853717"/>
            <a:ext cx="5040000" cy="5040906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06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Pr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8199" y="2445890"/>
            <a:ext cx="2340000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uli Regular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5915999" y="2174452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9013799" y="2445890"/>
            <a:ext cx="2340000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uli Regular" charset="0"/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3563399" y="2445890"/>
            <a:ext cx="2340000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uli Regular" charset="0"/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6288599" y="2445890"/>
            <a:ext cx="2340000" cy="3319554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uli Regular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3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15999" y="2174452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0" y="3083999"/>
            <a:ext cx="0" cy="377400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12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4"/>
            <a:ext cx="0" cy="685799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57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4"/>
            <a:ext cx="0" cy="57705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60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6151881" y="1409216"/>
            <a:ext cx="5201920" cy="4039567"/>
            <a:chOff x="6151881" y="1409216"/>
            <a:chExt cx="5201920" cy="4039567"/>
          </a:xfrm>
        </p:grpSpPr>
        <p:sp>
          <p:nvSpPr>
            <p:cNvPr id="57" name="Trapezoid 56"/>
            <p:cNvSpPr/>
            <p:nvPr userDrawn="1"/>
          </p:nvSpPr>
          <p:spPr>
            <a:xfrm>
              <a:off x="8077396" y="4765875"/>
              <a:ext cx="1355972" cy="682908"/>
            </a:xfrm>
            <a:prstGeom prst="trapezoid">
              <a:avLst>
                <a:gd name="adj" fmla="val 182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56" name="Freeform 55"/>
            <p:cNvSpPr/>
            <p:nvPr userDrawn="1"/>
          </p:nvSpPr>
          <p:spPr>
            <a:xfrm>
              <a:off x="8077396" y="4765875"/>
              <a:ext cx="1269622" cy="682908"/>
            </a:xfrm>
            <a:custGeom>
              <a:avLst/>
              <a:gdLst>
                <a:gd name="connsiteX0" fmla="*/ 124426 w 1269622"/>
                <a:gd name="connsiteY0" fmla="*/ 0 h 682908"/>
                <a:gd name="connsiteX1" fmla="*/ 1231546 w 1269622"/>
                <a:gd name="connsiteY1" fmla="*/ 0 h 682908"/>
                <a:gd name="connsiteX2" fmla="*/ 1269622 w 1269622"/>
                <a:gd name="connsiteY2" fmla="*/ 208981 h 682908"/>
                <a:gd name="connsiteX3" fmla="*/ 210979 w 1269622"/>
                <a:gd name="connsiteY3" fmla="*/ 682908 h 682908"/>
                <a:gd name="connsiteX4" fmla="*/ 0 w 1269622"/>
                <a:gd name="connsiteY4" fmla="*/ 682908 h 68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22" h="682908">
                  <a:moveTo>
                    <a:pt x="124426" y="0"/>
                  </a:moveTo>
                  <a:lnTo>
                    <a:pt x="1231546" y="0"/>
                  </a:lnTo>
                  <a:lnTo>
                    <a:pt x="1269622" y="208981"/>
                  </a:lnTo>
                  <a:lnTo>
                    <a:pt x="210979" y="682908"/>
                  </a:lnTo>
                  <a:lnTo>
                    <a:pt x="0" y="6829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6151881" y="1409216"/>
              <a:ext cx="5201920" cy="3356659"/>
            </a:xfrm>
            <a:prstGeom prst="roundRect">
              <a:avLst>
                <a:gd name="adj" fmla="val 5977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30" name="Round Same Side Corner Rectangle 29"/>
            <p:cNvSpPr/>
            <p:nvPr userDrawn="1"/>
          </p:nvSpPr>
          <p:spPr>
            <a:xfrm>
              <a:off x="6151881" y="1409216"/>
              <a:ext cx="5201920" cy="2777927"/>
            </a:xfrm>
            <a:prstGeom prst="round2SameRect">
              <a:avLst>
                <a:gd name="adj1" fmla="val 7084"/>
                <a:gd name="adj2" fmla="val 0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cxnSp>
          <p:nvCxnSpPr>
            <p:cNvPr id="59" name="Straight Connector 58"/>
            <p:cNvCxnSpPr/>
            <p:nvPr userDrawn="1"/>
          </p:nvCxnSpPr>
          <p:spPr>
            <a:xfrm>
              <a:off x="7890527" y="5448783"/>
              <a:ext cx="1724628" cy="0"/>
            </a:xfrm>
            <a:prstGeom prst="line">
              <a:avLst/>
            </a:prstGeom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>
            <a:spLocks/>
          </p:cNvSpPr>
          <p:nvPr userDrawn="1"/>
        </p:nvSpPr>
        <p:spPr>
          <a:xfrm>
            <a:off x="1" y="1"/>
            <a:ext cx="531368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34" name="Picture Placeholder 6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375039" y="1608883"/>
            <a:ext cx="4760684" cy="236123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9" name="Rectangle 38"/>
          <p:cNvSpPr>
            <a:spLocks noChangeAspect="1"/>
          </p:cNvSpPr>
          <p:nvPr userDrawn="1"/>
        </p:nvSpPr>
        <p:spPr>
          <a:xfrm>
            <a:off x="838199" y="0"/>
            <a:ext cx="54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latin typeface="Muli Regular" charset="0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838199" y="2786345"/>
            <a:ext cx="447548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1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 userDrawn="1"/>
        </p:nvSpPr>
        <p:spPr>
          <a:xfrm>
            <a:off x="6096000" y="1"/>
            <a:ext cx="6095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39" name="Rectangle 38"/>
          <p:cNvSpPr>
            <a:spLocks noChangeAspect="1"/>
          </p:cNvSpPr>
          <p:nvPr userDrawn="1"/>
        </p:nvSpPr>
        <p:spPr>
          <a:xfrm>
            <a:off x="8381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838200" y="2947626"/>
            <a:ext cx="5257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766611" y="539428"/>
            <a:ext cx="2754776" cy="5779146"/>
            <a:chOff x="10099725" y="2296484"/>
            <a:chExt cx="1794076" cy="3763729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10099725" y="2296484"/>
              <a:ext cx="1794076" cy="3763729"/>
            </a:xfrm>
            <a:prstGeom prst="roundRect">
              <a:avLst>
                <a:gd name="adj" fmla="val 13839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0861805" y="5683169"/>
              <a:ext cx="269917" cy="26991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 flipH="1">
              <a:off x="10863414" y="2526256"/>
              <a:ext cx="266699" cy="0"/>
            </a:xfrm>
            <a:prstGeom prst="line">
              <a:avLst/>
            </a:prstGeom>
            <a:ln w="50800" cap="rnd"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/>
            </p:cNvSpPr>
            <p:nvPr userDrawn="1"/>
          </p:nvSpPr>
          <p:spPr>
            <a:xfrm>
              <a:off x="10686219" y="2490256"/>
              <a:ext cx="72000" cy="72000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</p:grpSp>
      <p:sp>
        <p:nvSpPr>
          <p:cNvPr id="2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906659" y="1247936"/>
            <a:ext cx="2474682" cy="43621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81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 flipH="1">
            <a:off x="838200" y="3976635"/>
            <a:ext cx="39656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5089967" y="1798758"/>
            <a:ext cx="2012066" cy="4221043"/>
            <a:chOff x="10099725" y="2296484"/>
            <a:chExt cx="1794076" cy="3763729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10099725" y="2296484"/>
              <a:ext cx="1794076" cy="3763729"/>
            </a:xfrm>
            <a:prstGeom prst="roundRect">
              <a:avLst>
                <a:gd name="adj" fmla="val 13839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0861805" y="5683169"/>
              <a:ext cx="269917" cy="269917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 flipH="1">
              <a:off x="10863414" y="2531181"/>
              <a:ext cx="266699" cy="0"/>
            </a:xfrm>
            <a:prstGeom prst="line">
              <a:avLst/>
            </a:prstGeom>
            <a:ln w="38100" cap="rnd">
              <a:solidFill>
                <a:schemeClr val="bg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/>
            </p:cNvSpPr>
            <p:nvPr userDrawn="1"/>
          </p:nvSpPr>
          <p:spPr>
            <a:xfrm>
              <a:off x="10686219" y="2490256"/>
              <a:ext cx="72000" cy="72000"/>
            </a:xfrm>
            <a:prstGeom prst="ellipse">
              <a:avLst/>
            </a:prstGeom>
            <a:solidFill>
              <a:schemeClr val="bg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</p:grpSp>
      <p:sp>
        <p:nvSpPr>
          <p:cNvPr id="2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92257" y="2316247"/>
            <a:ext cx="1807487" cy="3186064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2" name="Rectangle 51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4803875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88503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>
            <a:off x="7388503" y="3976635"/>
            <a:ext cx="39656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67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 flipH="1">
            <a:off x="838200" y="4069032"/>
            <a:ext cx="331461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87435" y="1798758"/>
            <a:ext cx="3017135" cy="4221043"/>
            <a:chOff x="9651636" y="2296484"/>
            <a:chExt cx="2690254" cy="3763729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9651636" y="2296484"/>
              <a:ext cx="2690254" cy="3763729"/>
            </a:xfrm>
            <a:prstGeom prst="roundRect">
              <a:avLst>
                <a:gd name="adj" fmla="val 4248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0932725" y="5858982"/>
              <a:ext cx="128076" cy="128076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32" name="Oval 31"/>
            <p:cNvSpPr>
              <a:spLocks/>
            </p:cNvSpPr>
            <p:nvPr userDrawn="1"/>
          </p:nvSpPr>
          <p:spPr>
            <a:xfrm>
              <a:off x="10960762" y="2399664"/>
              <a:ext cx="57779" cy="57779"/>
            </a:xfrm>
            <a:prstGeom prst="ellipse">
              <a:avLst/>
            </a:prstGeom>
            <a:solidFill>
              <a:schemeClr val="bg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</p:grpSp>
      <p:sp>
        <p:nvSpPr>
          <p:cNvPr id="2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30751" y="2082291"/>
            <a:ext cx="2730500" cy="362857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2" name="Rectangle 51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8039185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>
            <a:off x="8039185" y="4067781"/>
            <a:ext cx="331499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4152815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8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/>
          </p:cNvSpPr>
          <p:nvPr userDrawn="1"/>
        </p:nvSpPr>
        <p:spPr>
          <a:xfrm>
            <a:off x="0" y="6033051"/>
            <a:ext cx="12191999" cy="824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8941084" y="3772883"/>
            <a:ext cx="24130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838200" y="3765125"/>
            <a:ext cx="24130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3283578" y="2407098"/>
            <a:ext cx="5617606" cy="3279929"/>
            <a:chOff x="3283578" y="2395523"/>
            <a:chExt cx="5617606" cy="3279929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3783145" y="2395523"/>
              <a:ext cx="4618471" cy="3198452"/>
            </a:xfrm>
            <a:prstGeom prst="roundRect">
              <a:avLst>
                <a:gd name="adj" fmla="val 5977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3283578" y="5495452"/>
              <a:ext cx="5617606" cy="98523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57" name="Freeform 56"/>
            <p:cNvSpPr/>
            <p:nvPr userDrawn="1"/>
          </p:nvSpPr>
          <p:spPr>
            <a:xfrm>
              <a:off x="3283581" y="5593976"/>
              <a:ext cx="5617603" cy="81476"/>
            </a:xfrm>
            <a:custGeom>
              <a:avLst/>
              <a:gdLst>
                <a:gd name="connsiteX0" fmla="*/ 0 w 5617603"/>
                <a:gd name="connsiteY0" fmla="*/ 0 h 69846"/>
                <a:gd name="connsiteX1" fmla="*/ 5617603 w 5617603"/>
                <a:gd name="connsiteY1" fmla="*/ 0 h 69846"/>
                <a:gd name="connsiteX2" fmla="*/ 5605544 w 5617603"/>
                <a:gd name="connsiteY2" fmla="*/ 17886 h 69846"/>
                <a:gd name="connsiteX3" fmla="*/ 5480100 w 5617603"/>
                <a:gd name="connsiteY3" fmla="*/ 69846 h 69846"/>
                <a:gd name="connsiteX4" fmla="*/ 137502 w 5617603"/>
                <a:gd name="connsiteY4" fmla="*/ 69845 h 69846"/>
                <a:gd name="connsiteX5" fmla="*/ 12058 w 5617603"/>
                <a:gd name="connsiteY5" fmla="*/ 17885 h 6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603" h="69846">
                  <a:moveTo>
                    <a:pt x="0" y="0"/>
                  </a:moveTo>
                  <a:lnTo>
                    <a:pt x="5617603" y="0"/>
                  </a:lnTo>
                  <a:lnTo>
                    <a:pt x="5605544" y="17886"/>
                  </a:lnTo>
                  <a:cubicBezTo>
                    <a:pt x="5573440" y="49990"/>
                    <a:pt x="5529089" y="69846"/>
                    <a:pt x="5480100" y="69846"/>
                  </a:cubicBezTo>
                  <a:lnTo>
                    <a:pt x="137502" y="69845"/>
                  </a:lnTo>
                  <a:cubicBezTo>
                    <a:pt x="88513" y="69845"/>
                    <a:pt x="44162" y="49989"/>
                    <a:pt x="12058" y="17885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60" name="Freeform 59"/>
            <p:cNvSpPr/>
            <p:nvPr userDrawn="1"/>
          </p:nvSpPr>
          <p:spPr>
            <a:xfrm>
              <a:off x="5689465" y="5495452"/>
              <a:ext cx="805830" cy="72197"/>
            </a:xfrm>
            <a:custGeom>
              <a:avLst/>
              <a:gdLst>
                <a:gd name="connsiteX0" fmla="*/ 0 w 805830"/>
                <a:gd name="connsiteY0" fmla="*/ 0 h 72197"/>
                <a:gd name="connsiteX1" fmla="*/ 805830 w 805830"/>
                <a:gd name="connsiteY1" fmla="*/ 0 h 72197"/>
                <a:gd name="connsiteX2" fmla="*/ 782780 w 805830"/>
                <a:gd name="connsiteY2" fmla="*/ 34188 h 72197"/>
                <a:gd name="connsiteX3" fmla="*/ 691017 w 805830"/>
                <a:gd name="connsiteY3" fmla="*/ 72197 h 72197"/>
                <a:gd name="connsiteX4" fmla="*/ 114812 w 805830"/>
                <a:gd name="connsiteY4" fmla="*/ 72196 h 72197"/>
                <a:gd name="connsiteX5" fmla="*/ 23050 w 805830"/>
                <a:gd name="connsiteY5" fmla="*/ 34187 h 7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830" h="72197">
                  <a:moveTo>
                    <a:pt x="0" y="0"/>
                  </a:moveTo>
                  <a:lnTo>
                    <a:pt x="805830" y="0"/>
                  </a:lnTo>
                  <a:lnTo>
                    <a:pt x="782780" y="34188"/>
                  </a:lnTo>
                  <a:cubicBezTo>
                    <a:pt x="759296" y="57672"/>
                    <a:pt x="726853" y="72197"/>
                    <a:pt x="691017" y="72197"/>
                  </a:cubicBezTo>
                  <a:lnTo>
                    <a:pt x="114812" y="72196"/>
                  </a:lnTo>
                  <a:cubicBezTo>
                    <a:pt x="78977" y="72196"/>
                    <a:pt x="46534" y="57671"/>
                    <a:pt x="23050" y="34187"/>
                  </a:cubicBezTo>
                  <a:close/>
                </a:path>
              </a:pathLst>
            </a:cu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62" name="Oval 61"/>
            <p:cNvSpPr>
              <a:spLocks/>
            </p:cNvSpPr>
            <p:nvPr userDrawn="1"/>
          </p:nvSpPr>
          <p:spPr>
            <a:xfrm>
              <a:off x="6056380" y="2483421"/>
              <a:ext cx="72000" cy="72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</p:grpSp>
      <p:sp>
        <p:nvSpPr>
          <p:cNvPr id="6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933828" y="2651750"/>
            <a:ext cx="4317104" cy="269249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67" name="Straight Connector 66"/>
          <p:cNvCxnSpPr/>
          <p:nvPr userDrawn="1"/>
        </p:nvCxnSpPr>
        <p:spPr>
          <a:xfrm flipH="1">
            <a:off x="5915999" y="2105003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90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 userDrawn="1"/>
        </p:nvGrpSpPr>
        <p:grpSpPr>
          <a:xfrm>
            <a:off x="5981610" y="858078"/>
            <a:ext cx="2492191" cy="4651190"/>
            <a:chOff x="5981610" y="858078"/>
            <a:chExt cx="2492191" cy="4651190"/>
          </a:xfrm>
        </p:grpSpPr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8356027" y="3319764"/>
              <a:ext cx="89181" cy="597422"/>
            </a:xfrm>
            <a:custGeom>
              <a:avLst/>
              <a:gdLst>
                <a:gd name="T0" fmla="*/ 228 w 229"/>
                <a:gd name="T1" fmla="*/ 2739 h 2816"/>
                <a:gd name="T2" fmla="*/ 228 w 229"/>
                <a:gd name="T3" fmla="*/ 2739 h 2816"/>
                <a:gd name="T4" fmla="*/ 113 w 229"/>
                <a:gd name="T5" fmla="*/ 2815 h 2816"/>
                <a:gd name="T6" fmla="*/ 0 w 229"/>
                <a:gd name="T7" fmla="*/ 2739 h 2816"/>
                <a:gd name="T8" fmla="*/ 0 w 229"/>
                <a:gd name="T9" fmla="*/ 76 h 2816"/>
                <a:gd name="T10" fmla="*/ 113 w 229"/>
                <a:gd name="T11" fmla="*/ 0 h 2816"/>
                <a:gd name="T12" fmla="*/ 228 w 229"/>
                <a:gd name="T13" fmla="*/ 76 h 2816"/>
                <a:gd name="T14" fmla="*/ 228 w 229"/>
                <a:gd name="T15" fmla="*/ 2739 h 2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816">
                  <a:moveTo>
                    <a:pt x="228" y="2739"/>
                  </a:moveTo>
                  <a:lnTo>
                    <a:pt x="228" y="2739"/>
                  </a:lnTo>
                  <a:cubicBezTo>
                    <a:pt x="228" y="2778"/>
                    <a:pt x="189" y="2815"/>
                    <a:pt x="113" y="2815"/>
                  </a:cubicBezTo>
                  <a:cubicBezTo>
                    <a:pt x="57" y="2815"/>
                    <a:pt x="0" y="2778"/>
                    <a:pt x="0" y="273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8"/>
                    <a:pt x="57" y="0"/>
                    <a:pt x="113" y="0"/>
                  </a:cubicBezTo>
                  <a:cubicBezTo>
                    <a:pt x="189" y="0"/>
                    <a:pt x="228" y="38"/>
                    <a:pt x="228" y="76"/>
                  </a:cubicBezTo>
                  <a:lnTo>
                    <a:pt x="228" y="2739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6000">
                  <a:schemeClr val="accent2"/>
                </a:gs>
                <a:gs pos="100000">
                  <a:schemeClr val="accent6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 dirty="0">
                <a:latin typeface="Muli Regular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8305580" y="2457581"/>
              <a:ext cx="168221" cy="514707"/>
            </a:xfrm>
            <a:custGeom>
              <a:avLst/>
              <a:gdLst>
                <a:gd name="T0" fmla="*/ 589 w 590"/>
                <a:gd name="T1" fmla="*/ 1560 h 1808"/>
                <a:gd name="T2" fmla="*/ 589 w 590"/>
                <a:gd name="T3" fmla="*/ 1560 h 1808"/>
                <a:gd name="T4" fmla="*/ 285 w 590"/>
                <a:gd name="T5" fmla="*/ 1807 h 1808"/>
                <a:gd name="T6" fmla="*/ 0 w 590"/>
                <a:gd name="T7" fmla="*/ 1560 h 1808"/>
                <a:gd name="T8" fmla="*/ 0 w 590"/>
                <a:gd name="T9" fmla="*/ 267 h 1808"/>
                <a:gd name="T10" fmla="*/ 285 w 590"/>
                <a:gd name="T11" fmla="*/ 0 h 1808"/>
                <a:gd name="T12" fmla="*/ 589 w 590"/>
                <a:gd name="T13" fmla="*/ 267 h 1808"/>
                <a:gd name="T14" fmla="*/ 589 w 590"/>
                <a:gd name="T15" fmla="*/ 156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0" h="1808">
                  <a:moveTo>
                    <a:pt x="589" y="1560"/>
                  </a:moveTo>
                  <a:lnTo>
                    <a:pt x="589" y="1560"/>
                  </a:lnTo>
                  <a:cubicBezTo>
                    <a:pt x="589" y="1693"/>
                    <a:pt x="456" y="1807"/>
                    <a:pt x="285" y="1807"/>
                  </a:cubicBezTo>
                  <a:cubicBezTo>
                    <a:pt x="133" y="1807"/>
                    <a:pt x="0" y="1693"/>
                    <a:pt x="0" y="156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114"/>
                    <a:pt x="133" y="0"/>
                    <a:pt x="285" y="0"/>
                  </a:cubicBezTo>
                  <a:cubicBezTo>
                    <a:pt x="456" y="0"/>
                    <a:pt x="589" y="114"/>
                    <a:pt x="589" y="267"/>
                  </a:cubicBezTo>
                  <a:lnTo>
                    <a:pt x="589" y="156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6000">
                  <a:schemeClr val="accent2"/>
                </a:gs>
                <a:gs pos="100000">
                  <a:schemeClr val="accent6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 dirty="0">
                <a:latin typeface="Muli Regular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6229322" y="4572753"/>
              <a:ext cx="1895628" cy="936515"/>
            </a:xfrm>
            <a:custGeom>
              <a:avLst/>
              <a:gdLst>
                <a:gd name="T0" fmla="*/ 6657 w 6658"/>
                <a:gd name="T1" fmla="*/ 0 h 3291"/>
                <a:gd name="T2" fmla="*/ 6657 w 6658"/>
                <a:gd name="T3" fmla="*/ 0 h 3291"/>
                <a:gd name="T4" fmla="*/ 3291 w 6658"/>
                <a:gd name="T5" fmla="*/ 38 h 3291"/>
                <a:gd name="T6" fmla="*/ 3291 w 6658"/>
                <a:gd name="T7" fmla="*/ 38 h 3291"/>
                <a:gd name="T8" fmla="*/ 0 w 6658"/>
                <a:gd name="T9" fmla="*/ 0 h 3291"/>
                <a:gd name="T10" fmla="*/ 552 w 6658"/>
                <a:gd name="T11" fmla="*/ 1331 h 3291"/>
                <a:gd name="T12" fmla="*/ 1180 w 6658"/>
                <a:gd name="T13" fmla="*/ 3043 h 3291"/>
                <a:gd name="T14" fmla="*/ 3329 w 6658"/>
                <a:gd name="T15" fmla="*/ 3290 h 3291"/>
                <a:gd name="T16" fmla="*/ 5477 w 6658"/>
                <a:gd name="T17" fmla="*/ 3043 h 3291"/>
                <a:gd name="T18" fmla="*/ 6086 w 6658"/>
                <a:gd name="T19" fmla="*/ 1331 h 3291"/>
                <a:gd name="T20" fmla="*/ 6657 w 6658"/>
                <a:gd name="T21" fmla="*/ 0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8" h="3291">
                  <a:moveTo>
                    <a:pt x="6657" y="0"/>
                  </a:moveTo>
                  <a:lnTo>
                    <a:pt x="6657" y="0"/>
                  </a:lnTo>
                  <a:cubicBezTo>
                    <a:pt x="3291" y="38"/>
                    <a:pt x="3291" y="38"/>
                    <a:pt x="3291" y="38"/>
                  </a:cubicBezTo>
                  <a:lnTo>
                    <a:pt x="3291" y="38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2" y="494"/>
                    <a:pt x="552" y="1331"/>
                  </a:cubicBezTo>
                  <a:cubicBezTo>
                    <a:pt x="552" y="1788"/>
                    <a:pt x="495" y="2758"/>
                    <a:pt x="1180" y="3043"/>
                  </a:cubicBezTo>
                  <a:cubicBezTo>
                    <a:pt x="1674" y="3252"/>
                    <a:pt x="1978" y="3290"/>
                    <a:pt x="3329" y="3290"/>
                  </a:cubicBezTo>
                  <a:cubicBezTo>
                    <a:pt x="4679" y="3290"/>
                    <a:pt x="4963" y="3252"/>
                    <a:pt x="5477" y="3043"/>
                  </a:cubicBezTo>
                  <a:cubicBezTo>
                    <a:pt x="6143" y="2758"/>
                    <a:pt x="6086" y="1788"/>
                    <a:pt x="6086" y="1331"/>
                  </a:cubicBezTo>
                  <a:cubicBezTo>
                    <a:pt x="6086" y="494"/>
                    <a:pt x="6657" y="0"/>
                    <a:pt x="66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 dirty="0">
                <a:latin typeface="Muli Regular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6229322" y="858078"/>
              <a:ext cx="1895628" cy="937771"/>
            </a:xfrm>
            <a:custGeom>
              <a:avLst/>
              <a:gdLst>
                <a:gd name="T0" fmla="*/ 6657 w 6658"/>
                <a:gd name="T1" fmla="*/ 3291 h 3292"/>
                <a:gd name="T2" fmla="*/ 6657 w 6658"/>
                <a:gd name="T3" fmla="*/ 3291 h 3292"/>
                <a:gd name="T4" fmla="*/ 3291 w 6658"/>
                <a:gd name="T5" fmla="*/ 3253 h 3292"/>
                <a:gd name="T6" fmla="*/ 3291 w 6658"/>
                <a:gd name="T7" fmla="*/ 3253 h 3292"/>
                <a:gd name="T8" fmla="*/ 0 w 6658"/>
                <a:gd name="T9" fmla="*/ 3291 h 3292"/>
                <a:gd name="T10" fmla="*/ 552 w 6658"/>
                <a:gd name="T11" fmla="*/ 1940 h 3292"/>
                <a:gd name="T12" fmla="*/ 1180 w 6658"/>
                <a:gd name="T13" fmla="*/ 247 h 3292"/>
                <a:gd name="T14" fmla="*/ 3329 w 6658"/>
                <a:gd name="T15" fmla="*/ 0 h 3292"/>
                <a:gd name="T16" fmla="*/ 5477 w 6658"/>
                <a:gd name="T17" fmla="*/ 247 h 3292"/>
                <a:gd name="T18" fmla="*/ 6086 w 6658"/>
                <a:gd name="T19" fmla="*/ 1959 h 3292"/>
                <a:gd name="T20" fmla="*/ 6657 w 6658"/>
                <a:gd name="T21" fmla="*/ 3291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8" h="3292">
                  <a:moveTo>
                    <a:pt x="6657" y="3291"/>
                  </a:moveTo>
                  <a:lnTo>
                    <a:pt x="6657" y="3291"/>
                  </a:lnTo>
                  <a:cubicBezTo>
                    <a:pt x="3291" y="3253"/>
                    <a:pt x="3291" y="3253"/>
                    <a:pt x="3291" y="3253"/>
                  </a:cubicBezTo>
                  <a:lnTo>
                    <a:pt x="3291" y="3253"/>
                  </a:lnTo>
                  <a:cubicBezTo>
                    <a:pt x="0" y="3291"/>
                    <a:pt x="0" y="3291"/>
                    <a:pt x="0" y="3291"/>
                  </a:cubicBezTo>
                  <a:cubicBezTo>
                    <a:pt x="0" y="3291"/>
                    <a:pt x="552" y="2796"/>
                    <a:pt x="552" y="1940"/>
                  </a:cubicBezTo>
                  <a:cubicBezTo>
                    <a:pt x="552" y="1503"/>
                    <a:pt x="495" y="533"/>
                    <a:pt x="1180" y="247"/>
                  </a:cubicBezTo>
                  <a:cubicBezTo>
                    <a:pt x="1674" y="19"/>
                    <a:pt x="1978" y="0"/>
                    <a:pt x="3329" y="0"/>
                  </a:cubicBezTo>
                  <a:cubicBezTo>
                    <a:pt x="4679" y="0"/>
                    <a:pt x="4963" y="38"/>
                    <a:pt x="5477" y="247"/>
                  </a:cubicBezTo>
                  <a:cubicBezTo>
                    <a:pt x="6143" y="533"/>
                    <a:pt x="6086" y="1503"/>
                    <a:pt x="6086" y="1959"/>
                  </a:cubicBezTo>
                  <a:cubicBezTo>
                    <a:pt x="6086" y="2796"/>
                    <a:pt x="6657" y="3291"/>
                    <a:pt x="6657" y="329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 dirty="0">
                <a:latin typeface="Muli Regular" charset="0"/>
              </a:endParaRPr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5981610" y="1769832"/>
              <a:ext cx="2407597" cy="2839467"/>
            </a:xfrm>
            <a:prstGeom prst="roundRect">
              <a:avLst>
                <a:gd name="adj" fmla="val 11920"/>
              </a:avLst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2"/>
                </a:gs>
                <a:gs pos="69000">
                  <a:schemeClr val="accent4"/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099384" y="1893545"/>
              <a:ext cx="2172050" cy="2592040"/>
            </a:xfrm>
            <a:prstGeom prst="roundRect">
              <a:avLst>
                <a:gd name="adj" fmla="val 8751"/>
              </a:avLst>
            </a:prstGeom>
            <a:solidFill>
              <a:schemeClr val="tx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Muli Regular" charset="0"/>
              </a:endParaRPr>
            </a:p>
          </p:txBody>
        </p:sp>
      </p:grpSp>
      <p:sp>
        <p:nvSpPr>
          <p:cNvPr id="15" name="Rectangle 14"/>
          <p:cNvSpPr>
            <a:spLocks/>
          </p:cNvSpPr>
          <p:nvPr/>
        </p:nvSpPr>
        <p:spPr>
          <a:xfrm>
            <a:off x="0" y="6033051"/>
            <a:ext cx="12191999" cy="824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38201" y="2786345"/>
            <a:ext cx="514340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spect="1"/>
          </p:cNvSpPr>
          <p:nvPr/>
        </p:nvSpPr>
        <p:spPr>
          <a:xfrm>
            <a:off x="8381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37019" y="2015719"/>
            <a:ext cx="1908000" cy="2350800"/>
          </a:xfrm>
          <a:prstGeom prst="roundRect">
            <a:avLst>
              <a:gd name="adj" fmla="val 4164"/>
            </a:avLst>
          </a:prstGeo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3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2" y="0"/>
            <a:ext cx="4419602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762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H="1">
            <a:off x="5915999" y="2174452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0" y="6033051"/>
            <a:ext cx="12191999" cy="824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07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838200" y="2174452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838200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90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"/>
            <a:ext cx="3784598" cy="685800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2" y="0"/>
            <a:ext cx="3784598" cy="685800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Rectangle 26"/>
          <p:cNvSpPr>
            <a:spLocks noChangeAspect="1"/>
          </p:cNvSpPr>
          <p:nvPr userDrawn="1"/>
        </p:nvSpPr>
        <p:spPr>
          <a:xfrm>
            <a:off x="5826000" y="0"/>
            <a:ext cx="54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latin typeface="Muli Regular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49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838201" y="4748871"/>
            <a:ext cx="10515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 userDrawn="1"/>
        </p:nvSpPr>
        <p:spPr>
          <a:xfrm>
            <a:off x="3793674" y="4"/>
            <a:ext cx="4604657" cy="4778181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1260000" anchor="b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lvl="0" algn="ctr"/>
            <a:endParaRPr lang="en-US" sz="540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826000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accent4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1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1" name="Straight Connector 420"/>
          <p:cNvCxnSpPr/>
          <p:nvPr userDrawn="1"/>
        </p:nvCxnSpPr>
        <p:spPr>
          <a:xfrm flipH="1">
            <a:off x="5916000" y="1695987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2" name="Rectangle 421"/>
          <p:cNvSpPr>
            <a:spLocks noChangeAspect="1"/>
          </p:cNvSpPr>
          <p:nvPr userDrawn="1"/>
        </p:nvSpPr>
        <p:spPr>
          <a:xfrm>
            <a:off x="5825999" y="0"/>
            <a:ext cx="540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rPr>
              <a:t>K</a:t>
            </a:r>
            <a:endParaRPr lang="en-US" sz="1600" b="0" i="0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423" name="TextBox 422"/>
          <p:cNvSpPr txBox="1"/>
          <p:nvPr userDrawn="1"/>
        </p:nvSpPr>
        <p:spPr>
          <a:xfrm>
            <a:off x="4656000" y="6358213"/>
            <a:ext cx="2880000" cy="23083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900" b="1" i="0" spc="601" dirty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rPr>
              <a:t>KELSEY</a:t>
            </a:r>
          </a:p>
        </p:txBody>
      </p:sp>
    </p:spTree>
    <p:extLst>
      <p:ext uri="{BB962C8B-B14F-4D97-AF65-F5344CB8AC3E}">
        <p14:creationId xmlns:p14="http://schemas.microsoft.com/office/powerpoint/2010/main" val="44743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05303" y="4"/>
            <a:ext cx="4201801" cy="685799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307102" y="4"/>
            <a:ext cx="18848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9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38201" y="838200"/>
            <a:ext cx="10515601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Muli Regular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691330" y="838201"/>
            <a:ext cx="4809673" cy="5181598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  <p:sldLayoutId id="2147483750" r:id="rId62"/>
    <p:sldLayoutId id="2147483751" r:id="rId63"/>
    <p:sldLayoutId id="2147483752" r:id="rId64"/>
    <p:sldLayoutId id="2147483753" r:id="rId65"/>
    <p:sldLayoutId id="2147483754" r:id="rId66"/>
    <p:sldLayoutId id="2147483755" r:id="rId67"/>
    <p:sldLayoutId id="2147483756" r:id="rId68"/>
    <p:sldLayoutId id="2147483757" r:id="rId69"/>
    <p:sldLayoutId id="2147483758" r:id="rId70"/>
    <p:sldLayoutId id="2147483759" r:id="rId71"/>
    <p:sldLayoutId id="2147483760" r:id="rId72"/>
    <p:sldLayoutId id="2147483761" r:id="rId73"/>
    <p:sldLayoutId id="2147483762" r:id="rId74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spc="50" baseline="0" dirty="0" smtClean="0">
          <a:solidFill>
            <a:schemeClr val="tx1"/>
          </a:solidFill>
          <a:latin typeface="Muli Black" charset="0"/>
          <a:ea typeface="Muli Black" charset="0"/>
          <a:cs typeface="Muli Black" charset="0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001"/>
        </a:spcBef>
        <a:buFont typeface="Arial"/>
        <a:buNone/>
        <a:defRPr lang="en-US" sz="3600" b="1" i="0" kern="1200" cap="all" spc="150" baseline="0" dirty="0" smtClean="0">
          <a:solidFill>
            <a:schemeClr val="tx1"/>
          </a:solidFill>
          <a:latin typeface="Muli Black" charset="0"/>
          <a:ea typeface="Muli Black" charset="0"/>
          <a:cs typeface="Muli Black" charset="0"/>
        </a:defRPr>
      </a:lvl1pPr>
      <a:lvl2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801" b="1" i="0" kern="1200" cap="all" spc="601" baseline="0" dirty="0" smtClean="0">
          <a:solidFill>
            <a:schemeClr val="tx1"/>
          </a:solidFill>
          <a:latin typeface="Muli Black" charset="0"/>
          <a:ea typeface="Muli Black" charset="0"/>
          <a:cs typeface="Muli Black" charset="0"/>
        </a:defRPr>
      </a:lvl2pPr>
      <a:lvl3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401" b="0" i="0" kern="1200" cap="all" spc="400" baseline="0" dirty="0" smtClean="0">
          <a:solidFill>
            <a:schemeClr val="accent4"/>
          </a:solidFill>
          <a:latin typeface="Muli" charset="0"/>
          <a:ea typeface="Muli" charset="0"/>
          <a:cs typeface="Muli" charset="0"/>
        </a:defRPr>
      </a:lvl3pPr>
      <a:lvl4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sz="1401" b="1" i="0" kern="1200" spc="100" baseline="0">
          <a:solidFill>
            <a:schemeClr val="tx1"/>
          </a:solidFill>
          <a:latin typeface="Muli ExtraBold" charset="0"/>
          <a:ea typeface="Muli ExtraBold" charset="0"/>
          <a:cs typeface="Muli ExtraBold" charset="0"/>
        </a:defRPr>
      </a:lvl4pPr>
      <a:lvl5pPr marL="0" indent="0" algn="l" defTabSz="914423" rtl="0" eaLnBrk="1" latinLnBrk="0" hangingPunct="1">
        <a:lnSpc>
          <a:spcPct val="120000"/>
        </a:lnSpc>
        <a:spcBef>
          <a:spcPts val="500"/>
        </a:spcBef>
        <a:buFont typeface="Arial"/>
        <a:buNone/>
        <a:defRPr lang="en-US" sz="1001" b="0" i="0" kern="1200" dirty="0">
          <a:solidFill>
            <a:schemeClr val="accent4"/>
          </a:solidFill>
          <a:latin typeface="Muli" charset="0"/>
          <a:ea typeface="Muli" charset="0"/>
          <a:cs typeface="Muli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5916000" y="5320866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 txBox="1">
            <a:spLocks/>
          </p:cNvSpPr>
          <p:nvPr/>
        </p:nvSpPr>
        <p:spPr>
          <a:xfrm>
            <a:off x="838201" y="5475647"/>
            <a:ext cx="10515601" cy="59208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1" b="0" i="0" u="none" strike="noStrike" kern="1200" cap="all" spc="40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uli" charset="0"/>
              </a:rPr>
              <a:t>HOSTED BY THE National institute of building sciences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1" y="1735871"/>
            <a:ext cx="10515600" cy="3208870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 lIns="1080000" tIns="720000" rIns="1080000" bIns="36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prstClr val="white"/>
                </a:solidFill>
                <a:latin typeface="Muli Black" charset="0"/>
              </a:rPr>
              <a:t>Improving the Workforce of the Built Environment through Social Equity</a:t>
            </a:r>
            <a:br>
              <a:rPr lang="en-US" sz="4400" b="1" kern="1200" dirty="0">
                <a:solidFill>
                  <a:prstClr val="white"/>
                </a:solidFill>
                <a:latin typeface="Muli Black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 Black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5736000" y="1375871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60F08-6979-4966-BD7A-A3F5F04D63B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Follow Up Survey to Social Equity Roundtable Participants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2696C-DDA9-4882-A38C-4E4C2DE08CF0}"/>
              </a:ext>
            </a:extLst>
          </p:cNvPr>
          <p:cNvSpPr txBox="1"/>
          <p:nvPr/>
        </p:nvSpPr>
        <p:spPr>
          <a:xfrm>
            <a:off x="5276022" y="1810267"/>
            <a:ext cx="5607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Pay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Workplace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culture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Middle &amp; high school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Early career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Tools to help members im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prove diverse hiring &amp; recruiting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Collect &amp; share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Set metrics &amp; track industry trends in DEI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Retention of underrepresented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What else?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3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E8B94D-1631-4332-9798-90FDB74FA114}"/>
              </a:ext>
            </a:extLst>
          </p:cNvPr>
          <p:cNvSpPr/>
          <p:nvPr/>
        </p:nvSpPr>
        <p:spPr>
          <a:xfrm>
            <a:off x="939800" y="139700"/>
            <a:ext cx="3429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7A87B-02F7-4AD3-9E28-A7C646D4FBBC}"/>
              </a:ext>
            </a:extLst>
          </p:cNvPr>
          <p:cNvSpPr txBox="1"/>
          <p:nvPr/>
        </p:nvSpPr>
        <p:spPr>
          <a:xfrm>
            <a:off x="825500" y="264417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GROUP COMMITMENTS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89695-1488-42B1-A8DC-2913CAE34CC3}"/>
              </a:ext>
            </a:extLst>
          </p:cNvPr>
          <p:cNvSpPr txBox="1"/>
          <p:nvPr/>
        </p:nvSpPr>
        <p:spPr>
          <a:xfrm>
            <a:off x="825500" y="504447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Beth Ruffin &amp; Lakisha Woods</a:t>
            </a:r>
          </a:p>
        </p:txBody>
      </p:sp>
    </p:spTree>
    <p:extLst>
      <p:ext uri="{BB962C8B-B14F-4D97-AF65-F5344CB8AC3E}">
        <p14:creationId xmlns:p14="http://schemas.microsoft.com/office/powerpoint/2010/main" val="190049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56C3-88F9-4B79-8D50-3BF7ABDF1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 the PWC CEO Action Pledge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CF4123-4234-4091-8AA8-8DB18A169A6E}"/>
              </a:ext>
            </a:extLst>
          </p:cNvPr>
          <p:cNvSpPr txBox="1">
            <a:spLocks/>
          </p:cNvSpPr>
          <p:nvPr/>
        </p:nvSpPr>
        <p:spPr>
          <a:xfrm>
            <a:off x="4976032" y="894027"/>
            <a:ext cx="6377768" cy="4782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1" b="1" i="0" kern="1200" cap="all" spc="601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1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1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23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1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400"/>
              </a:spcBef>
              <a:spcAft>
                <a:spcPts val="120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2,000 CEOs across 85 industries, truly making it the largest CEO-driven business commitment to advance diversity and inclusion within the workplace. It centers around four main pledge commitments:</a:t>
            </a:r>
            <a:endParaRPr lang="en-US" sz="1800" b="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 fontAlgn="base">
              <a:spcBef>
                <a:spcPts val="4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Cultivate trusting workplaces that can have complex, and sometimes difficult, conversations.</a:t>
            </a:r>
            <a:endParaRPr lang="en-US" sz="1800" b="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Implement and/or expand unconscious bias education.</a:t>
            </a:r>
            <a:endParaRPr lang="en-US" sz="1800" b="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Share best—and unsuccessful—practices. </a:t>
            </a:r>
            <a:endParaRPr lang="en-US" sz="1800" b="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Create and share strategic inclusion and diversity plans with board of directors (or equivalent governing bodies). </a:t>
            </a:r>
            <a:endParaRPr lang="en-US" sz="1800" b="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56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M Logo Sliced">
            <a:extLst>
              <a:ext uri="{FF2B5EF4-FFF2-40B4-BE49-F238E27FC236}">
                <a16:creationId xmlns:a16="http://schemas.microsoft.com/office/drawing/2014/main" id="{61D86D25-D942-4F59-9615-83E8BF7A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24" y="640773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880B9-4B24-4EE5-A8B1-C0F0EC35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4399" y="1736809"/>
            <a:ext cx="158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704F8FD-0228-4E71-A834-F022A805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24" y="2859027"/>
            <a:ext cx="1601934" cy="9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rane Technologies Logo Sliced">
            <a:extLst>
              <a:ext uri="{FF2B5EF4-FFF2-40B4-BE49-F238E27FC236}">
                <a16:creationId xmlns:a16="http://schemas.microsoft.com/office/drawing/2014/main" id="{2BA33770-3D78-4206-B62F-F90363F8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24" y="4050315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A8F97F6-3F97-465C-856E-182204D0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18" y="1736809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0B39143-4DE9-4715-8283-A76289093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18" y="2825918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091B7C-4992-4932-BDE9-5DA2B5BD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43" y="5251789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8F63562-FC96-47AC-8E83-AD00C2BD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82" y="2825918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532F369-AAF1-4A29-B8BF-548B0B1F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51" y="5251789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56C53DB4-5736-4443-BC1B-4C9EA17B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80" y="2927688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orthrop Grumman Logo Sliced">
            <a:extLst>
              <a:ext uri="{FF2B5EF4-FFF2-40B4-BE49-F238E27FC236}">
                <a16:creationId xmlns:a16="http://schemas.microsoft.com/office/drawing/2014/main" id="{0AEF73A1-14F1-4313-99E2-DE557F32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80" y="1787694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8E97A557-C0CD-462F-A2D9-9A91FE9B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80" y="647700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Yeti Logo Sliced">
            <a:extLst>
              <a:ext uri="{FF2B5EF4-FFF2-40B4-BE49-F238E27FC236}">
                <a16:creationId xmlns:a16="http://schemas.microsoft.com/office/drawing/2014/main" id="{4BC5A1DA-9A58-43D2-BAFE-1F718A5B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14" y="5234366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C50D214C-1A27-477E-BBE6-006D5CD8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14" y="4084543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B14ED46D-0663-4336-9F54-FE80D82D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82" y="1736809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B87E7BBA-1BE0-4D75-BABB-EB3D0792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1880" y="647700"/>
            <a:ext cx="1619250" cy="9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466F9797-055E-4F1A-A21C-6CE5C73F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98" y="5238645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3E655378-812C-4774-8377-11FD3633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96" y="4084543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E459C94A-3700-4C1C-88E9-F989ACDE6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3" y="2848841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Waste Management Logo Sliced">
            <a:extLst>
              <a:ext uri="{FF2B5EF4-FFF2-40B4-BE49-F238E27FC236}">
                <a16:creationId xmlns:a16="http://schemas.microsoft.com/office/drawing/2014/main" id="{3EE8B202-D52B-4986-A6A7-5AF5CC09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3" y="1736809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85DA8F0C-878A-4950-89E8-2567D261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647700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Michelin Logo Sliced">
            <a:extLst>
              <a:ext uri="{FF2B5EF4-FFF2-40B4-BE49-F238E27FC236}">
                <a16:creationId xmlns:a16="http://schemas.microsoft.com/office/drawing/2014/main" id="{44C5B939-9228-466A-A966-48546E07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51" y="4074968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>
            <a:extLst>
              <a:ext uri="{FF2B5EF4-FFF2-40B4-BE49-F238E27FC236}">
                <a16:creationId xmlns:a16="http://schemas.microsoft.com/office/drawing/2014/main" id="{4655B4A1-DB18-4301-95A8-BD591B51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18" y="647700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Franklin Covey Logo Sliced">
            <a:extLst>
              <a:ext uri="{FF2B5EF4-FFF2-40B4-BE49-F238E27FC236}">
                <a16:creationId xmlns:a16="http://schemas.microsoft.com/office/drawing/2014/main" id="{F36EBE42-9D76-4DDC-A093-077548DD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80" y="4119539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E08B45C3-3872-4CA3-91A4-138CA38F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99" y="5270021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5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56C3-88F9-4B79-8D50-3BF7ABDF1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Commit to Building a Diverse Leadership Team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6BC-14A3-4BEE-B39A-88F1531824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commitment to diversify your leadership team through succession planning</a:t>
            </a: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40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56C3-88F9-4B79-8D50-3BF7ABDF1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Promote to your Members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6BC-14A3-4BEE-B39A-88F1531824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Promote the importance of this work to your members so they can implement change within their own firms</a:t>
            </a: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7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56C3-88F9-4B79-8D50-3BF7ABDF1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Share Best Practices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6BC-14A3-4BEE-B39A-88F1531824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Share best practices with this group </a:t>
            </a: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55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56C3-88F9-4B79-8D50-3BF7ABDF1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NIBS Commitments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6BC-14A3-4BEE-B39A-88F1531824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Ceo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action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Leadership goals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External resources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publicity</a:t>
            </a: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E8B94D-1631-4332-9798-90FDB74FA114}"/>
              </a:ext>
            </a:extLst>
          </p:cNvPr>
          <p:cNvSpPr/>
          <p:nvPr/>
        </p:nvSpPr>
        <p:spPr>
          <a:xfrm>
            <a:off x="939800" y="139700"/>
            <a:ext cx="3429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7A87B-02F7-4AD3-9E28-A7C646D4FBBC}"/>
              </a:ext>
            </a:extLst>
          </p:cNvPr>
          <p:cNvSpPr txBox="1"/>
          <p:nvPr/>
        </p:nvSpPr>
        <p:spPr>
          <a:xfrm>
            <a:off x="825500" y="264417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89695-1488-42B1-A8DC-2913CAE34CC3}"/>
              </a:ext>
            </a:extLst>
          </p:cNvPr>
          <p:cNvSpPr txBox="1"/>
          <p:nvPr/>
        </p:nvSpPr>
        <p:spPr>
          <a:xfrm>
            <a:off x="825500" y="504447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Beth Ruffin</a:t>
            </a:r>
          </a:p>
        </p:txBody>
      </p:sp>
    </p:spTree>
    <p:extLst>
      <p:ext uri="{BB962C8B-B14F-4D97-AF65-F5344CB8AC3E}">
        <p14:creationId xmlns:p14="http://schemas.microsoft.com/office/powerpoint/2010/main" val="190005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7A87B-02F7-4AD3-9E28-A7C646D4FBBC}"/>
              </a:ext>
            </a:extLst>
          </p:cNvPr>
          <p:cNvSpPr txBox="1"/>
          <p:nvPr/>
        </p:nvSpPr>
        <p:spPr>
          <a:xfrm>
            <a:off x="2381534" y="1344304"/>
            <a:ext cx="7451678" cy="2843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E8B94D-1631-4332-9798-90FDB74FA114}"/>
              </a:ext>
            </a:extLst>
          </p:cNvPr>
          <p:cNvSpPr/>
          <p:nvPr/>
        </p:nvSpPr>
        <p:spPr>
          <a:xfrm>
            <a:off x="939800" y="139700"/>
            <a:ext cx="3429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A24E2CB-512B-4F6F-B861-02ED066A7CBD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spc="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Today’s Agenda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8A2534D-5CE2-4531-AE94-641BFCA43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451128"/>
              </p:ext>
            </p:extLst>
          </p:nvPr>
        </p:nvGraphicFramePr>
        <p:xfrm>
          <a:off x="5010742" y="876299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52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E8B94D-1631-4332-9798-90FDB74FA114}"/>
              </a:ext>
            </a:extLst>
          </p:cNvPr>
          <p:cNvSpPr/>
          <p:nvPr/>
        </p:nvSpPr>
        <p:spPr>
          <a:xfrm>
            <a:off x="939800" y="139700"/>
            <a:ext cx="3429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7A87B-02F7-4AD3-9E28-A7C646D4FBBC}"/>
              </a:ext>
            </a:extLst>
          </p:cNvPr>
          <p:cNvSpPr txBox="1"/>
          <p:nvPr/>
        </p:nvSpPr>
        <p:spPr>
          <a:xfrm>
            <a:off x="825500" y="264417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89695-1488-42B1-A8DC-2913CAE34CC3}"/>
              </a:ext>
            </a:extLst>
          </p:cNvPr>
          <p:cNvSpPr txBox="1"/>
          <p:nvPr/>
        </p:nvSpPr>
        <p:spPr>
          <a:xfrm>
            <a:off x="825500" y="504447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Beth Ruffin</a:t>
            </a:r>
          </a:p>
        </p:txBody>
      </p:sp>
    </p:spTree>
    <p:extLst>
      <p:ext uri="{BB962C8B-B14F-4D97-AF65-F5344CB8AC3E}">
        <p14:creationId xmlns:p14="http://schemas.microsoft.com/office/powerpoint/2010/main" val="128647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60F08-6979-4966-BD7A-A3F5F04D63B1}"/>
              </a:ext>
            </a:extLst>
          </p:cNvPr>
          <p:cNvSpPr txBox="1"/>
          <p:nvPr/>
        </p:nvSpPr>
        <p:spPr>
          <a:xfrm>
            <a:off x="477078" y="308113"/>
            <a:ext cx="1106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Social Equity Roundtable, December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9C939-EEEC-45A6-89EE-5968C3C668AD}"/>
              </a:ext>
            </a:extLst>
          </p:cNvPr>
          <p:cNvSpPr txBox="1"/>
          <p:nvPr/>
        </p:nvSpPr>
        <p:spPr>
          <a:xfrm>
            <a:off x="377685" y="1527072"/>
            <a:ext cx="11062252" cy="449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 Shortage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Sustainability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Productivity &amp; Innovation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Market Share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Return on Investment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Internal &amp; External Data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Internal &amp; External Best Practices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(Inclusion)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Workforce/Membership (Diversity)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Recruiting &amp; Retention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Partnerships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 vs. Industry Actions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6400800" algn="r"/>
              </a:tabLst>
            </a:pPr>
            <a:r>
              <a:rPr lang="en-US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Assemble Suggested Actions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1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DB9C3-6907-44A3-8241-93AF3C67CF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Areas of Opportunity</a:t>
            </a: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7094-C72E-4FF5-AD80-49F37CF94A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Official Definition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DEI Policy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Cultural Competence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Metrics &amp; Reporting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Public Materials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Member Demographics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Member Engagement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Accessible Materials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Supplier Diversity</a:t>
            </a:r>
          </a:p>
        </p:txBody>
      </p:sp>
    </p:spTree>
    <p:extLst>
      <p:ext uri="{BB962C8B-B14F-4D97-AF65-F5344CB8AC3E}">
        <p14:creationId xmlns:p14="http://schemas.microsoft.com/office/powerpoint/2010/main" val="231757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56C3-88F9-4B79-8D50-3BF7ABDF1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Best Practices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6BC-14A3-4BEE-B39A-88F1531824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DEI Leadership (Board, Committee, Task Group, C-Suite, Operations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Mgr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BOD gap analysis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Listed potential BOD nominees who expand diversity, depth, and representation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staff training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fellow programs (racial &amp; gender diversity)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integration through Strategic Plan, BOD composition, Staffing, Programs &amp; Partnerships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Voluntary Reading Group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DEI Resources for Staff &amp; Members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5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56C3-88F9-4B79-8D50-3BF7ABDF10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Best Practices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6BC-14A3-4BEE-B39A-88F1531824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Partnerships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Events (summits, panel discussions, training, conferences)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 decision to speak up and not be silent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Code of Ethics to include DEI focus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goals &amp; benchmarks for volunteer leaders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&amp; resources for external partners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Hiring external experts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DEI to every committee meeting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conference content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language barriers</a:t>
            </a:r>
            <a:endParaRPr lang="en-US" sz="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43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60F08-6979-4966-BD7A-A3F5F04D63B1}"/>
              </a:ext>
            </a:extLst>
          </p:cNvPr>
          <p:cNvSpPr txBox="1"/>
          <p:nvPr/>
        </p:nvSpPr>
        <p:spPr>
          <a:xfrm>
            <a:off x="477078" y="308113"/>
            <a:ext cx="1106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NIBS &amp; Avenue M Social Equity Survey, May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9C939-EEEC-45A6-89EE-5968C3C668AD}"/>
              </a:ext>
            </a:extLst>
          </p:cNvPr>
          <p:cNvSpPr txBox="1"/>
          <p:nvPr/>
        </p:nvSpPr>
        <p:spPr>
          <a:xfrm>
            <a:off x="397563" y="2083663"/>
            <a:ext cx="11062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December 2020, the National Institute of Building Services (NIBS) held a social equity roundtable with over 35 organizations representing the built environment. This conversation resulted in a recommendation to advance the work on this issue, including obtaining consistent research from across the many sectors of the built environment. NIBS partnered with Avenue M Group (Avenue M), an independent market research and consulting firm, to conduct a comprehensive research study aimed at collecting critical data on the workforce of the built environment for the purpose of informing future initiatives on social equity.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1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60F08-6979-4966-BD7A-A3F5F04D63B1}"/>
              </a:ext>
            </a:extLst>
          </p:cNvPr>
          <p:cNvSpPr txBox="1"/>
          <p:nvPr/>
        </p:nvSpPr>
        <p:spPr>
          <a:xfrm>
            <a:off x="477078" y="308113"/>
            <a:ext cx="1106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Built Environment Social Equity Survey Highlights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9C939-EEEC-45A6-89EE-5968C3C668AD}"/>
              </a:ext>
            </a:extLst>
          </p:cNvPr>
          <p:cNvSpPr txBox="1"/>
          <p:nvPr/>
        </p:nvSpPr>
        <p:spPr>
          <a:xfrm>
            <a:off x="407504" y="569723"/>
            <a:ext cx="110622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Most respondents (65%) indicated it is important or extremely important to increase the diversity of the built environment.</a:t>
            </a:r>
          </a:p>
          <a:p>
            <a:endParaRPr lang="en-US" sz="1600" b="1" dirty="0">
              <a:solidFill>
                <a:srgbClr val="006CC8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43% of employed respondents indicated their company has a program or initiative dedicated to DEI. </a:t>
            </a:r>
          </a:p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28% of respondents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indicated they have experienced discrimination or prejudice based on age. </a:t>
            </a:r>
          </a:p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66% of respondents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indicated they have experienced discrimination or prejudice based on gender (women). </a:t>
            </a:r>
          </a:p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Respondents also indicated experienced discrimination or prejudice based on race/ethnicity: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72% of Black or African American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48% of East Asian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48% of South Asian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48% of South Asian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41% of Hispanic or Latinx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43% of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Native American, Alaskan Native, or First Nations respondents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41% of Hispanic or Latinx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38% of East Asian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35% of Middle Eastern or North 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African respondents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People of color and women stated they have to work harder than others to be valued in the build environment.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People of color and women do not believe they equitable opportunities to advance their careers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0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16327</TotalTime>
  <Words>760</Words>
  <Application>Microsoft Office PowerPoint</Application>
  <PresentationFormat>Widescreen</PresentationFormat>
  <Paragraphs>120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Muli</vt:lpstr>
      <vt:lpstr>Muli Black</vt:lpstr>
      <vt:lpstr>Muli ExtraBold</vt:lpstr>
      <vt:lpstr>Muli Regular</vt:lpstr>
      <vt:lpstr>Segoe UI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Areas of Opportunity</vt:lpstr>
      <vt:lpstr>Best Practices</vt:lpstr>
      <vt:lpstr>Best Practices</vt:lpstr>
      <vt:lpstr>PowerPoint Presentation</vt:lpstr>
      <vt:lpstr>PowerPoint Presentation</vt:lpstr>
      <vt:lpstr>PowerPoint Presentation</vt:lpstr>
      <vt:lpstr>PowerPoint Presentation</vt:lpstr>
      <vt:lpstr>Sign the PWC CEO Action Pledge</vt:lpstr>
      <vt:lpstr>PowerPoint Presentation</vt:lpstr>
      <vt:lpstr>Commit to Building a Diverse Leadership Team</vt:lpstr>
      <vt:lpstr>Promote to your Members</vt:lpstr>
      <vt:lpstr>Share Best Practices</vt:lpstr>
      <vt:lpstr>NIBS Commitments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Ruffin</dc:creator>
  <cp:lastModifiedBy>Jennifer Hitzke</cp:lastModifiedBy>
  <cp:revision>5</cp:revision>
  <dcterms:created xsi:type="dcterms:W3CDTF">2020-11-23T15:35:01Z</dcterms:created>
  <dcterms:modified xsi:type="dcterms:W3CDTF">2021-07-27T14:21:18Z</dcterms:modified>
</cp:coreProperties>
</file>